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Ex1.xml" ContentType="application/vnd.ms-office.chartex+xml"/>
  <Override PartName="/ppt/charts/style1.xml" ContentType="application/vnd.ms-office.chartstyle+xml"/>
  <Override PartName="/ppt/charts/colors1.xml" ContentType="application/vnd.ms-office.chartcolorstyl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7"/>
  </p:notesMasterIdLst>
  <p:handoutMasterIdLst>
    <p:handoutMasterId r:id="rId28"/>
  </p:handoutMasterIdLst>
  <p:sldIdLst>
    <p:sldId id="300" r:id="rId5"/>
    <p:sldId id="272" r:id="rId6"/>
    <p:sldId id="277" r:id="rId7"/>
    <p:sldId id="286" r:id="rId8"/>
    <p:sldId id="341" r:id="rId9"/>
    <p:sldId id="338" r:id="rId10"/>
    <p:sldId id="337" r:id="rId11"/>
    <p:sldId id="519" r:id="rId12"/>
    <p:sldId id="461" r:id="rId13"/>
    <p:sldId id="498" r:id="rId14"/>
    <p:sldId id="456" r:id="rId15"/>
    <p:sldId id="348" r:id="rId16"/>
    <p:sldId id="298" r:id="rId17"/>
    <p:sldId id="417" r:id="rId18"/>
    <p:sldId id="505" r:id="rId19"/>
    <p:sldId id="515" r:id="rId20"/>
    <p:sldId id="516" r:id="rId21"/>
    <p:sldId id="517" r:id="rId22"/>
    <p:sldId id="349" r:id="rId23"/>
    <p:sldId id="285" r:id="rId24"/>
    <p:sldId id="278" r:id="rId25"/>
    <p:sldId id="350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6A2AFE32-7463-8BE0-A6E9-B4B12BA0B46E}" name="Conteh,L" initials="" userId="S::L.Conteh@lse.ac.uk::ef43341f-9ce3-460e-bbbb-6ba29b73a24c" providerId="AD"/>
  <p188:author id="{AA01D6C0-0863-1DA3-3F0F-6817CC140731}" name="Simmons,BN" initials="BS" userId="S::B.N.Simmons@lse.ac.uk::58fbcb15-76b1-425b-b6e0-3cf8163a3165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CECE8"/>
    <a:srgbClr val="F8D7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37FDDB4-660D-3045-4CC5-3261239C5DFF}" v="6" dt="2025-07-01T07:22:43.868"/>
    <p1510:client id="{4CE79DC0-D015-BF43-AF2D-4A71557262CC}" v="487" dt="2025-07-01T11:42:01.10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1FECB4D8-DB02-4DC6-A0A2-4F2EBAE1DC90}" styleName="Medium Style 1 –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50"/>
    <p:restoredTop sz="79760"/>
  </p:normalViewPr>
  <p:slideViewPr>
    <p:cSldViewPr snapToGrid="0">
      <p:cViewPr>
        <p:scale>
          <a:sx n="90" d="100"/>
          <a:sy n="90" d="100"/>
        </p:scale>
        <p:origin x="1080" y="3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93" d="100"/>
          <a:sy n="93" d="100"/>
        </p:scale>
        <p:origin x="3904" y="21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microsoft.com/office/2018/10/relationships/authors" Target="author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Relationship Id="rId8" Type="http://schemas.openxmlformats.org/officeDocument/2006/relationships/slide" Target="slides/slide4.xml"/></Relationships>
</file>

<file path=ppt/charts/_rels/chartEx1.xml.rels><?xml version="1.0" encoding="UTF-8" standalone="yes"?>
<Relationships xmlns="http://schemas.openxmlformats.org/package/2006/relationships"><Relationship Id="rId3" Type="http://schemas.microsoft.com/office/2011/relationships/chartColorStyle" Target="colors1.xml"/><Relationship Id="rId2" Type="http://schemas.microsoft.com/office/2011/relationships/chartStyle" Target="style1.xml"/><Relationship Id="rId1" Type="http://schemas.openxmlformats.org/officeDocument/2006/relationships/package" Target="../embeddings/Microsoft_Excel_Worksheet.xlsx"/></Relationships>
</file>

<file path=ppt/charts/chartEx1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Data>
    <cx:externalData r:id="rId1" cx:autoUpdate="0"/>
    <cx:data id="0">
      <cx:strDim type="cat">
        <cx:f>Sheet1!$A$2:$A$10</cx:f>
        <cx:lvl ptCount="9">
          <cx:pt idx="0">Lesotho</cx:pt>
          <cx:pt idx="1">Senegal </cx:pt>
          <cx:pt idx="2">Ethiopia </cx:pt>
          <cx:pt idx="3">Sudan</cx:pt>
          <cx:pt idx="4">Namibia</cx:pt>
          <cx:pt idx="5">Burkina Faso</cx:pt>
          <cx:pt idx="6">Gabon</cx:pt>
          <cx:pt idx="7">Kenya</cx:pt>
          <cx:pt idx="8">Mozambique</cx:pt>
        </cx:lvl>
      </cx:strDim>
      <cx:numDim type="colorVal">
        <cx:f>Sheet1!$B$2:$B$10</cx:f>
        <cx:lvl ptCount="9" formatCode="General">
          <cx:pt idx="0">100</cx:pt>
          <cx:pt idx="1">100</cx:pt>
          <cx:pt idx="2">100</cx:pt>
          <cx:pt idx="3">10</cx:pt>
          <cx:pt idx="4">10</cx:pt>
          <cx:pt idx="5">10</cx:pt>
          <cx:pt idx="6">10</cx:pt>
          <cx:pt idx="7">10</cx:pt>
          <cx:pt idx="8">10</cx:pt>
        </cx:lvl>
      </cx:numDim>
    </cx:data>
  </cx:chartData>
  <cx:chart>
    <cx:plotArea>
      <cx:plotAreaRegion>
        <cx:series layoutId="regionMap" uniqueId="{B4723CB8-ACBD-B24C-B078-E1D27CCA3C71}">
          <cx:spPr>
            <a:noFill/>
            <a:ln w="12700">
              <a:solidFill>
                <a:schemeClr val="bg1">
                  <a:lumMod val="75000"/>
                </a:schemeClr>
              </a:solidFill>
            </a:ln>
          </cx:spPr>
          <cx:dataId val="0"/>
          <cx:layoutPr>
            <cx:regionLabelLayout val="none"/>
            <cx:geography cultureLanguage="en-GB" cultureRegion="GB" attribution="Powered by Bing">
              <cx:geoCache provider="{E9337A44-BEBE-4D9F-B70C-5C5E7DAFC167}">
                <cx:binary>7HrZct04su2vOOr50kViIMCO7hNxQXJP0tZgyeMLQ5ZlEgQBkATBAV9/UjU4yjq+3RXRFdH34Ww9
yCY2SDCRWLnWSv39cf3bY/f0ML5adWfc3x7Xf/zUTFP/t59/do/Nk35wr7V8HK2zX6fXj1b/bL9+
lY9PP38ZHxZp6p9RnJCfH5uHcXpaf/qvv8Pd6id7aR8fJmnNrX8atzdPzneT+ydjPxx69Wi9mZ6n
13Cnf/xUTo20vXz46dWTmeS03W/90z9++u5LP736+eWt/sdjX3Wwssl/gblJ/BolSZpmGfrpVWdN
/dt1zF+nFEZ4yuNfPsnvz7x60DDvz6zkl3U8fPkyPjn36rfff5z53br/OCCdzX998dw+L7K8/+Wt
fv4+sP/19xcX4D1fXPlD7F8G5V8NvQz9/uGzNb/H4N+PexS/5lmWpRlN4NcvH/bdBiTJ6xS+weIY
/XAD/uV6fhz936a9CP1vV1/Gff9///Nxv3syT/VD99dFPiGvCaNxGpP0u4BHzwMUZWkMu/Lr5/eH
/pryf2IlP475t4kvov7t+su431395+Mu/KikeXi1e3D29zj8+2mfoNcxozhmnL4IPmQ7j3FCyO8P
+zXof3YZP47897NfhP/7wZd7IHb/+T24eDLbX4n1rwlJspTj/wH1BCc4Swn7BkS/lpdft+BfruLH
sf9t2oug/3b1ZbQvyv98tH8vaa9+z8C/IN3/t7pOv2THSz70srr+BoV/Zej/F+Z/RERfBv7yydmp
+QsRPkLZ6zTGGWIpUMY/MErEX2NMn9nMj8vrn1jJj4Hm28QXUPPt+kuwubz7z4MNQKv8/FcS+Qjh
1wgCTLLkd0b5XfgT9hojnCQx/Y3QQxH4I8r/iQX9OPzfJr4I/7frL8N/9f8Bqzzb8KA/y8E//R6F
fx/soyR7jWOEMGLkG2X/wwHA5HUG/CZjmP/+UIgRyJs/t5gfR/+Pc19swB+HXu7B+dN//gjc+S8P
f6GiAvpOOYFP/D21BDyCM8HSjD0LrufP99H/l8v4ceB/m/Yi5r9dfRnuu+KvCPf/W9x+U/jFw/RQ
/mIN/EHf/vPRX14P6vOLqf/MYfgVN45f/vEToPwvb/arMn++xXegcmf91Lz6LsLfZj09uOkfP2H6
OiPPOhfOBaWcZsD/l6fnEcAzQglLMkowoQy0wU+vjB2nBkwLBFCX4ixOEsxxTFNYhHt+FNzvNeE8
YxlPUoJTBj/fDJkb2221Nd+i8dv/Xxmvb6w0k4Mb82dd0v/6xeeVMoRgDQQqFucJhjxCGMYfH96A
7fP8/f9jwCGx/erfzRizEgXCx8uo4u4iHrpw7edlFqHxWStItpSjbtxRVhztt8bSvWMa3UZ9N50y
bEcxb7ERvUuCGObuMDRU7iVRD9rr9aIeyJEt5qbNwiiaJSJlO1foAKZQevCM6ryi0VPNMiYUCbFw
9Xo9aX3LhumoZPRmtEqVlQq6iPT0FY31+07213XCrmbUETGM85YnUXVc4oHu6oiqG9xqdD+ZNo5E
1eP1Ikplm+w5UVu3AyMrVSK2cmhFzzsbRN22n+qEtxfzNCRilps8MT/Re1B0UqyafqSki5jIEmcf
DakkK9OsmS/rCSUHHUmX5L33qN87bpTg6ZYUQ10NYlnG+cDVOB6bEZlbNab0AcuqOQQ6Tgedze1b
5J10Yl0qfqVlj1wBu9SUKHbVQXf0a6u39KRDjD5agheRqFAPu2Ux1zQwVfiJffAmW3PSGXkpB3ll
Q3MKpLqp1vaKO79vanpko38TtegusbakdL6p2uSytf0tZ/OdyZq71UQ5GuSWY8N6wfRyH8+tFHJR
kYA09XS3RNn2xdjsXMllFXEHHpsYW17v1oCR4JWO7lrvn/pGUtEu2QnZuN6W3EZ9TyORzjTqvk4S
3unjamZmcjOTbheFLLxfo6SV161EMXe5DsMU+hJXLPa2NEYyeXTrWjlyiGa1FmFhdP1oEzRsTJi1
04k9mIoini+VVMMHN47x+262VF52m9bLG7LwpX63JO2awjbyLES7RlZU7VybdFU+akN0vmwu9Eo0
M+53WUPG1InBzwwSJ3KDciXLGqyFCYw/LWkb5rzCumpE1Klw3yQjuncO8/u5N0bMga+HTRPe5InX
TDDS+3wekb/jq8/KOkz1BafGXkdhVH0e5o7t0dzNUoTNdld+49HJ8L5/FwdLPnTK1LeaVZ0rxiiD
rCEhocspBLbZolo2ucJmzVNVamaqiQmKlI9zarYGd7mOdSeS3s7nqB+aSHDcq7GgvdS9oAZDzhFI
+r3bNnvgEYuKhbTrKoa4nSOxYVILmcgkr8iSFWiodCIwa8LJEu7PUg/pjYrWTuULW7q7imtfKpwM
WKBeqw+RSpLdkkzZkSdD5ASfq1YJFRKFRGqt+xSHqipcVqNPnnT0Yt2W+LQmWVNWslNHLpXwQLLP
E6LJAWWeHi3W4y1pdPJUT+twC3Emu3qdx10zeZWKeIFDIybYtpua2rac4nhbBGq0WwtskdnPbOuv
NlW3xyxtotOaxvbDvEi1t7LOvjJqo3yeevvYDIbtVrX05bbABi21bwtY4Xax8NoXlBK7YxQ1exN6
lE8bxfuGhfXQ1raGNXeNL1Lbkhu9DWkezY0raDdPl/3ih6JquvmqyUgl1qYPd26oZ1E7yW5rGehF
llGuc2S6uVy3ZNvRmfN801mdL3ojh9iruAg4VMJmUSiMxmshWZ8UWRO3RWc2VIuZxz7XdrNiMgsq
Yre1hVuoE8gw/XkIPLruAZ4KtUH2qrluxjyBrMwd4ZA8YdFRoZuapaehXfBN1gJqLXFl9r5as5wM
NsnV1JbYI6gIlQ3XE5reVVlM8yapji31YomSugw8eWx7bvMZ0Xa/mGEPgCe/IKWetiFqDiYaiehr
OhVrBwDadxdJIDuHKAOUsXE5babNe0kW4Wg8CD9n5pwSvl8mg3aZckRUltaltQqd5qFN89oYtxTZ
miw5kRVEIINZYZH5Fq11qdvuokXhID37uuAqj6u6jfOo10neJaQ/DIgUS0PwG++TpCS0/cqR26M6
vkFJLAtL4+6iIVNfxBWM63FUwtnMF6Zv0T6sEcSNqrLj9D4zvgoiClWfx7O7nbI5FVGbJGLrpHkL
p0vALoU8GdzZqmgRvtK38QSA2+BpyKshPEQcB1GNW1WwDH9e2+W9UeunLaT3adUcmVposY0bHN/M
NyLFyXqSvCIX3dxsZYVqX7b18AVq8o0KFF3YfulzNKIbGXp/oAgpoRm/TmjV7TjrAS54v5Spw2K2
Rop6IyTXht0aFZ1HRB7tSAsqXVvWZo12dTuPQiF7bEh7VdXa5DymbyujFkHk+Lgs01O9OXthOURI
zVGRdfEuWprbLuhz7GkHRR+AX4/9JLZmlmW1QcXl9NyMvEhmGudmII8ug8K2Njeqjj95v57ixuJi
nSHj+s6/CRE/pX0n5KSUqNJgd1W1ehGb8bD2jxV2X8hQ5ZK6T/1qdbFl9S7pzZQnlJBCx9HNXE93
eFqi3PfjcqGkncRaJV6wynxgayPzqVNa2DTLB2a1yJi5d7A7R701poibLp+oepsERkQb6l3DNiQG
qV05hTrK075ey5WbvkjbyOYtsDKxmBj3UC/TSFDXmtOcjvSSdQAvA/KdsGbNYU1G4J7fr30GVaIL
hykDMNVQZ2rKrhlTX0LHjlEW7fGcbuUyDlmZeal3bETvpOI3sBmf+1FCRSLpIYuGSsQYlXMqz8so
UwENvi9Kph+7iAgl+R3yhFrh2izLs3WgAhjRh7qdrtOph3dfxo/U4eY96kYm7EqHw9AmPRyqye1N
1y3vA9/ceQGwv8Kzb961Vgco8NFJM7l+lbaei6YfUK5sjXO39bu2gcWwrK0KGxZebG2t7hMy+BIO
NimCH+9VXF0aB+V9WpJ+l8qJw+xxFpKO/gjv76FyU55Pvjulsdr5CfhONQecY5bZ85hNQXQxDwIl
Vu0SD8jS87YrEKoA21BlPiVhq8pI+1OboIdp7uTeaWuOTvHduLi0EXxTWCg8Nru2Sp66xtmCW7rb
cLXlW8a+zrF8H2IaahG7AV6kilWezii5N2aG8zuzT5Ino6i6jF9yp9JizDgcK9dPZT/wqqC1j65i
PZizj7MzV9ILboebOUHruXJJfdFuDJ9WltwkoXXlKuf2YyxjvEuWoT2iTnXXrfLmakriJWdmfR9n
ZMkj7lXhAI9bsY1L9nVLdOyFYfGihR5r9yHaJM3jrBneZEl0l2V9VJKAwkcHMbuLKw1ItfmVFb5R
bZF063bP2GB6KPRouvGNb2og4zgan9lpOpQG6mU+TTIRXMvs0U3Yiyok8dF7VRcVko9xSuK7tt8+
OdwNV1USsZswDACD1XiqdZVA2emivEu7Ol83chFR2+X12l+PM53zvl1r0ax1m7ddF4QN+Jwuw8G7
+RzccIzicInXeScNgKTv+vbOuZ7krANgZbaSUATb+YIClRFrJ5d8nMgNGreD6ZYb3TB1GJnNTk1H
k2M3LN1R+jrNjW7fbrI7SDN/BlabiGbYzina+rcri2uBxmHYEVrVl3HcbDqX26w+DXwdpaBh5mLC
QBk9lplY5+pUZUs4ZZPvj2nsF6g0RO6V54OVRdpRxfOuom1MyiFGsv9KJErCXk+BrR9mrhDLlYzn
WQli49XdRQ0xche2TSa9qPWa+l3W1yw+12NP6RcNwpCeXD0MTgKpW/BYdCFU61bG9boAPKIRvj7m
K4pr6ko9O7KjemgvKjSuD1VgDJRYn8V2r9cgBxHGmZNcpbhJy3VNl7PRMtIC0FYCuW5potiB2c24
aRf1LFoVYLvj6efUR6HZp6mWTO2qXqpFiRFYBkg/VNOIFmzDg6bnuB4HfbQMcp8VbBzrWpB12KCk
Rz3GE7pSBIYgKwDisn2vNU+aPMVbnaCyR5iQQ+gC7FC+IOf8lW48S3KnMJgiAFDepsA7dNZkeTO0
bTxeskmG5by5DHediFvn0vtaJ4RjYAV9+pQsdP2smVbn1oAQLvs0VVCdtg7p+X6ByrPuMKWtLhjv
+LvJyyrNfaWGPdSV9cNmJH9IpmGs3o/Ez+XGqrp0bfgqA6+LOQAtnlzy1hN1bXH4sBJIbGdY7mPv
D81Y9yKwcTgNCysITSaRDlAjgQ31wnB2woviItIjyQczffAo0WJUUEXWkU957+ZCjjYRemLvSQxs
LhvpcrXOwe47o+J8hHpagkdd7TfFdOFnA1WNZu/ZnBwaleCSmOgppJM7mgxIY975SR9sMpzrubL3
OASbU1DvORuhXBHsr1UX7CFKQr1vM/YOtvgG1xWUr+aAp7jNWZu+bWxDdrpaHsZ1vahU3AqAsuvN
kA863fp90yxDwXG7Faj18ETH36skLmMJGnyzcPI70BW0UXOOR5WWEQYNM5Nba6pTh4cPIdIXiXYf
MGvf8C5cDji9IT5QkYy2HJFbBA/yXWf7XhBeVSc7TyQ3fbfllOmvASe3bQQEoulIJzpwDARN47yN
eircOL9dZedPs8TFsg4Aw7YVKSJt3qCt8NuSCc3bMY85bQ9RnOnD3APFn7cpFmqbrpFis8AaSv6K
2suMuPUBZGdcbmP0Ne70zmZ1tAG74Ccfc+CofhqNMK0/GgkCkfguz+rNAMKw41jrT/NgLsOkQNrK
6o63Vuazj4aLBaujbIfxIszNDe3HsO9SZPNtcTc1rFP41m6ib7I3sht3GaubQnr7aZzoQxMP66HG
oLpYoAFUUduVOHUgf9S52ba5UA2Ch7D1U8ygfm2xMjlW3IjOyva2rxxQANUnez82smw0/pyZ4Q3B
bodj1QhYlykJxKwcKNW3PKLNsRv1kPsV+zw26+e43x4Y7nFh2NSCc8NQOQRU4tAPotXVVRvGQzqn
FwHjBECOjXu2NPpyswxqTLNRICAuOsGZfN9ECOX1s4psVj/l2SZB5fBU5lFTfyUgEXd4te8x2q4W
DzcfAwu5IV1z0eLxaJrWCS/XvabzWnRs7J+tKuALkcxxPHyd5+Gez9YWsMBMkMR9mepU1LQDYrZB
niQZpsBB5oc2kh98n+lct+wia30Qi4vOQEupkE17hj36EA8gR8eh44Uf01CE2VfAbHW9X8bFFFh3
eYAllxR1Ie+GCORQ24ph5SxvGoSEjPBUrmmWgHUUq8M2sDnfZLOIaG2JyEbdH8ApckeMkms7gubt
QyeLitRv8Dy8d1MN4iMOqfCT3A5Jn7ZCkulMcGaFR86KVmUUPJ35I8J6j9hY2gWHvA9K56Ya/G2K
u6bsDBkKn8hT59er1Wwmn+fwQACTCltvUzlOPpRV1YFIZl044m0F7qPS+ISmXky6afN5SaM9s6Q9
Gy61qNfmGo78vgNB1tDwPsLoYuMdaFQe9blhaQtWEdUCumuwRDDzREa289zjHc+aXQLW0GmeV5Gh
sWhXV4toq64rZdJ84c1lHC0f28G/j8ATqvgKjI0mV5mkG5ATlQO924M5KKolOretbq5j2zwy5E7T
XB3ssxRE06HaoNhD/u5GpHAejX4TQOlDzh0CUeo+t0CjCdiEeQB9op09wnEqFTgJRSbVIXPm2mPw
q7K6iOcx75HOPXY5AnvqC13RUGwd3eH2qwLm7v2cjxzIehtFhSHTnmkg97w/8dkIt/YfuNXnpY8O
arEXZtzeclofKjbd0Uy1QtXLR0WrO6TB3ogQ2Drb2tViM6E7YcjAyq27Pl4HYXpZgoWSFHOXVucO
6+vehTGvQ1hFRap3dW+OgUxIZKkZ8qRNUR7wcosGFUBLVc11Q2Gwdv56WIGvY6MLXmfgjpq70akS
HngXE3wxdcSAI7Ges3U59/F2CCa9tVNU9EBeGvD3RABbWwwEvKseuGsV3PUEDLlUdkpEWgPcdM37
eaSnDM2FWQEGnOPnGmXgRTisREtCfUQy+aIzxMXgTBlSm5t6giD6HDF9znRTZjUF8R/ad4CiBV/j
HUHLl2bO4GSsUbVf5/qaVOPjPKYlT/zl1HZf4mm936YUFSaO8a1Ec10koJAjslyOKswnyeL3cNsa
IIjnfdUXTWxLUFq2dMgOj7ju9zyrTo3ureB83GMLDnRLlrLntGg5UELrwaJJlvHBT64FRNIXczd+
wiosF4Zv15bCqSZAX/cZ1e1+paNgeANCRXd6NA+ZGe+5Yhc9ako9gLLEctWiAvN3m+e3dUf1btBG
i8hMce7tUEhurjdOysyhBMQxfcbcp96hCDQWgnqe1iDR5mIi8jIkNnfVXOppASNj5ldomtUNYq1/
kwY9j0vumy0d97atkT4EMJKy/ZQ6doX7NZnvkfONE6bxsTvAYad9GYWtix+XBgynVauwHboUhBVY
kC2ws4YkRa9Tl5UYWPR844ch2Ruqpx3pycTKEDowe8gwtK5I17hZbqMuluNxmGM2NBDzqs/K1dLx
i0fcNpcL6dOiAbq63KgFOFiBm6DcLDosOQerPMvmywylOvlkI/UZ/Ig6vSBSNePbdYrHVtQw5ISO
8TLBoSeE+f0oed88jaskBSIL5Hnlh1Hf4bUC8ognaEUovw3HmbKKHmKegY1DuEF3XevG0zovZg88
lG57OvH4alDxkO55OwVfAnsc4wIk2qIuUm7V+FCrQHphbW/GXVubet37hgNJSAHcrmzX1V2utvne
9hMIYjPWUwNeBOmQACcvxOc4i9Lb2tpmO4AHTjJh6NKBlWpGrMGhSACR9bKbJl03otuwaYQhVklh
456BvZ8mzfW8sGaC8qt9XYJn4i5mNNToqoPG43g1mhh1pVrIVBew7dKIFmTgIjqvk3U/194wsW1D
rY9gHGFznLTkywWbwH5kxjuRbMMuMrPBYgi4Pdo+MUe+tokUnbLZLNAQwb9Z41INvYPtXG/tKAZE
I1VCl6oacs5QpA9LLetQUpMMQF08M2KijPoThzFgpMY/m1rctKKVkIp5UxlevV2p45/cDMwv30zS
4rLpm2YtfARHDxY3sSINZMuzOahdl4wj2D4gV9D17BNoRkxrywRvm6ZoK7TtYw31Rs+RLnDVq4Oq
gykqPekbmfD+gDA/N9TBtiVwGk8J2ubbjjm1923I4IDW9jQQfJZ1pU7VBu2sNHQPY4VbUbkwHSIQ
VBdJZ+OiVez9sDwfxyiE06wWJzrdzzvodI25ZQugbLPuM2XxPvXK7KJ2AJvZrpUAO3qnWJUCQWXb
YcZE5lVtt9zr4TaOHLRYMh6XCXakIBJElGG8Lc1gPABoPUGLZdzBfs352m70yxgF/y5xoc5EQ9vo
1GcLZNPIuttuUiivxng84MW9BaPYHdd4iHj+3O88glKIBR7WpajaiN6hNHEXWq5ZubDx2agx86ki
QR4yhG6baDmgUYEHVYF8jhP/xtb8EvnpNI8+Lpao68Goq61AsgJaidd3zUyeMGqWq6mpt01guZy7
KHmXSbuVZF5bAUZCtYc2qc9tm3Fh8WDyRsVgCyro5/TjsE/BG7I19GCyxcwA5ctQekviHGw68G6m
WUR+4QcEaiBf5i7bSaXNG5aE6dbH4SL1HsyECQiMr0MFxWsbyrSPur3BS32AJpR75+K03dWobu6z
ajrrQB/5Uu2IIcupA8dx160z2buEkccKegdlKxtw2mnNczZT2PUWvOPZVXjO9bwdsUm2o54zdpka
Im82RaKCbvV0lHP33ndxdZCQ8NAmdBD/oYpE7HsoHy3u8xT14JGyrC98P015FFdYeBNBDW9Y5gqs
eifA3PRCwqZfQXstvtUDTspRcV+A+RTtSNste5KwqLSxv9aAMWJsquxTUEZe9KoBnTFBZ0VF0HON
ZmhJzVvHzhVZtyILbgTtrPeDc2XdOVAjYU1zqhZADq6H8TQ4QJi5SkFKeXTtXehEtjZACnD/kZO1
HNORC11Dew4vwAMdHyVQv3jZj6hr8okFK+qAkjfblqpedHMMcniN+Z5CX6dIQN/uBqWwE+nWpNBV
y/QXhs27Bq8tsNOogSYaexMPnuxWTriga/1pSKP4gqsey5yg/iMa9FYyB9TBNs27StWbWG1CitZB
O6WpGHcCpJ9+7m5ANxQ6nzdZFnciJdTcAz3H92AzpSWIxfrtnOLbVclHqRMu2Gze6kS9TbfRHGxn
PimE61vcse6S0W551tBh1/XIX4BkSYSaqnBuYi/hlMTg11vFikzJRcTwByCgc7v+zZxmbbFoNxZj
lalO0GWr3ocaNKtWmp3Q7Mdbs7og5rpVDwbay8IilU2C8TBD11ojMa1U7SvN8mQJg0jjft3xQSU5
mRZAKAVsQwy0fqib7U3XTWAixRE9tj2tdra1X3QX+8u+I1/VAg2JKqrsjZsrldey2a1gC2iSjO/q
0eki1OMkFOvHvF2cAwQx2bE1DRCmJIvBTFv+m5xz2ZKT17b0E3GGJCQBnWoAcY+8X+0OIzNtcxdC
gIR4+pr5n13/3vvUqDOq2tW0nemIICStteb8pi6hlCskGwxS0UDlrpjRtro+mU4TpzsR2buuXKcH
apKr1WObf0tmGFDbNwhJ5UUY12adm8OnvpbwF4axzthqH8tenhUKaS7QehwF91U+MtPv5LIFqSbk
T1fC4w+W4cX47UbH9WlR1e9Qsi6d9Vju26kZ3uuey9TLwqXDuPQH2cTydpz9/TQFsFXKNlyzzspn
XvD59E3s3A/L2OXo4ILcJkFdpolYABIoF56KsNgVDWt2U+Vv+jKITp3A5me6lu+wFfEypGGXKuiv
JsD5V5duvha2VViBFcxmWXXpqoYPgAsJSqdcw+M8BtsVemdyHwSUZFYnci9pQG+mkZd7ObPmtC6N
GdMW6ZeHuISSXFvmXrHx5qydmPvexu9au3syqFeshpdqsg1k8Oizgaielw5SbWFCtLVGh9lS9h/M
0+ARan1/i44ph9P4/RBw+hs/xofC6eI4oyzvaKHIKeDJnKs56T9nX73WhP7eIhmiW/dvJGydSiUN
2YENcj1W8UTTLh4S2FvFixHhd1dkjzWe94E2jTxpHlu0QEkZY5RYdFpU9pcvIQHIDRLNind6w+pq
g5q4SkzaGG1wfjY0rWu9PERbUx7Q1q37NQp+1HIrd7UV9UljVx9FpRTcwqkoDmglohO2T5jRmonj
xuR4VWH7YfuuPBEVjy/B7IE5VD7X7bYdG4mpfpuUPqyMNvnGe753cCrOpZchjrcG412CD9aK0O+G
SLe7KKqHW1kEl2ht8iqOLusyPE/x8tIz3u5iqMM3xEbNjaiiCzZLfaa1C9GHxTWakuWLLxqOUtNC
R1xhi22zgYw8wfxMTFteWBznIS8+TELdk3LJ1dVwcRKy68LypgzVnIKeoLlI6jitvBOXooDUygKM
sdgxdFmPUyHEzajQlWUzDICxbtp/49n/jTz6GrQ3dVn9Iw329x//x83/ipj9lWL6599/Y7z//NOd
/q2eZvP793zzof/rT34TYn//6D/jUN9c1t/ZqP/Cef1nMu3/AIH9t//4f0mISRBTf0fS/jdC7Oc3
hvl3xuEvOOz7F/4Bh4X/EREgWag6wPYIhOy/4TDkSDB5YphICEeYhIIA+wccFsT/AQAzwbT0/QOC
RgK45T/osIDGyJ9IeNOE0SRiUvy/4WEiBjz4L3iYQJgCVIMAacY4BaIWkX/Hw2btgyXgS5tui0iS
XISNrTCt92PasalWYEyq+NsZi1BQfzGq7fDer4uCEFfT0gV5DULk1wr1dz40sSrHc9ITstJstnX8
W6iFQ1sxfdlXt3MvOyi3pi3ilzqBytXlbZmspw3nAP3JkrXt7nsRzGZPGxqQLK49ediKNixPSaBa
mxbFVqmbEhqayTmUjGXXL+6dA8zx+y0AXLOPy64ft9Rjr/vMsIZCalLzGsq8hBliLqzrJc81dROG
7b70wfhQ9JPCvquDIOh3mOzKGC3ksMhjVEWqPUj4gikNx/LnsDHMWQzYSj3b6nkLqL1UgkxPfwn3
XNfr+zh1+uwTFeONTQuUlE3v62L4wXU/p/2ifqEvaHMcte4Cn6NOZ89nDDDR+BGR70csyHYqkh5+
1ejMQaxDc0PQrAU1VJiOQbWK+h5ddFJNu7Za+VFZt1ymqVU5zMQffq5RTjSJL6qfonvWk2LXcPKp
ZLfkBdqjo1ojsQM99JZEm72EQtpzBZPhT7WK+VyMOjy0xpIM40GYjxOUj4En6DDHaH4XfVykGkRM
2gyFG8esAzQRWrQnA5/v5k62TGUN6usMzSJuwvZlldp6zDATvqjUaDKYh2DatuSHq+J2ugD1wK+k
SjUMKoxZomRNUnx4w6OMzSFUdNgFpb1rbK3BWZQXTiRzR9P2Y3cr/HCvRrAeu1guutgp2ZrMDgvG
D5EI6OE04QKOsRqZfGHQu3Cuzs+tlBrHLbEpiU2QrQFahzQy267pIXcXBhZoYkfMziXHb6DJt8Eu
hnEG5b1mHUpwkCw3UxPYfC2Ye9i4gunjbTyGTxX4vzhdxGJ/WFPE/BjquS7OG9zx5gY23lCf8YW3
0ZV20WdFKsJPQVgs7VloUmlI7ebn1GHJDFIBlCn96spDV8ZMH4t+08cuVg9sQ8E3lZ5/b2IWp1ZI
/gqWckphyNJ7JcIiXbw6JqHUOksU7S99jEGOYc4DpjSEasw7V/v9gg4Fuz1c1fQ1AU6t07Ctpibr
VgxbLmo2gE0R+kbXedPmfm0lMK/Ca3YvKx3PwMbgtmAfbFduIUszfYv+rjvwZv4dTqCmLIE3Dg0t
fAvw3w3vU7yNw0VPbRPl6Gbac+B9oT7LsakMjF6uHUxE3sl8bZUYL10k0fvWURdAyZyFa75s17YJ
BgvMJQMkn8w4Kxj07sWpjCtbjZkU/KdvRAWex0df9cBOLcz5Kw4odNU93OU5reIR2Icux3o6UUHE
G1/7M8fnVHsHqu7TegUSMnXW1AH2Zbj+wlkAiAZtO7T+GBHnMm06Hss9zNpvyRv9Vg9hLLTTuU4A
mmJNTFteOVWZTxB/RZ0WoQrGnQUbx3JAXa3AOEHEkKNiFMkxGG3V7IwJRkweC0/LRIrrrCh9wOZd
d8L3ww1M4OWgy7o5qLLbfnhufA2lDoBLZCeSk7D8hbEugRq9LBl6Q3KqgqUHKea2F0+6u2AwU1qH
GsBTS7e9X7rfSkce6JAP9qwIogtkLKi8fcXPfKyDr3iBrp6ZcqhBZ8mRnGBiQfExQLjCfTROYh8l
y++2bJOctrX/Oc7qbQqs2Nd95M/dOAz7cUqiC1Vwm7YBn7sVc6ZC8cutQX1j5w5tHpixHZYGf3ME
84Py9XaWdWUwGFgYDXZYS/gy3LZXKaMtF8UyHTtFfkMXqB5x3hbXJN50NhYrxdTo0dIYoEqHSPby
JHogP7OW289mLod9QKLtJ5dR3UH1KZpr06nuxIVsH2LD1blZe+BS7M869u33/AQfT8bFcO3ncTs7
+FD7AfDpY7vFy/soB3fASRufaqB1UPN18RJCm98JHINjChXUnaif3F2NEmN22lEfZoqJj9aK5Efo
FaAeVrt7IG3Ng+fjAV4mEB8glUfgDOoIUTG46gDOvq5UkoZO4iHajEx4J5G8rna+1HUX3UZuelbg
cUUejsnEAXyIP3G1PgqhOGY4Yg+mKa4VvL+lsHgWw3AcNPvQdMmonO6hr0ngoX4PWIU8MaN2hWoe
enijJbzzCBPyfkswuLE63PaNRlcKPurYmGXcCw89VXXrnJFa7Gc2lPDcKrM33D8yjzPef4MxIH+y
ikQnTrdph+fPX4Gy4L9yM2AUx5NDVUflzVrEZI+qj9Oi6oqzXPs5K3lQfnK6LABgN3YQvm0hA0fD
De0o2IReAFJy0BmF/ypt6R5it51MXT2byfNUBexO6PLo9eCeFwxDoMgC6XxWVtuhCJc/gx0eWljI
xQSGZg5/TsbkZVOdp0GnbbWsabPG+bpVb+XocruQu9rQc8SASc8y3od1Xd40HeyL0TSPVTRek8ad
q3hrdsSUQGeX4ZU5caxgXkA35FsqxuYso/bSjIk/ra3+9v4m5TEVbS9NreF/Dr7fIzVwLx1GOLfu
kyEkkIMkKq8xP2Q49XhPVuZi9s6DHxbVrpZVi3OJk8eqLZLnNhkF1JDav3fBWL7Go6qDLOST38DF
wWNJlW34lOs1MiHoknquTlttgxE++TdBbCbZfbBwu9MKGr+serC00oR5bCH3wALENlSNqb6YK7vT
ONOBzDe0BRQ0LotmqQV6kVW9b/c1El04rFtyqbaif4tdDM0ICDCwpa1f0m2MMMAfsIP0nvo+PMV+
5ijpS383bd9WwwCK+sySYfthFCN7YXzS5aaeoj0HDfsQKJwu6QQxg6Z8bnqI7yReP6z3cR+kjgVo
JDegX2PWeDWW6dbWIcYiZqM3W0p4cnS2jcJkOJX3hM3z3TYxeZzLGqOcEZjlxtLTMnX+29qttG1O
LuH4a95Fw2kK6QZW1vNbXY1rbtuw3W1rO4Lrg9q2LvjS4QMmaamkz6ei47vZ1eROlzO5YeBOofc2
Buy1XV4R4egenG8fjGbBHRDILfMh1i6EL3KwTPuLsMLceLE81sH6YxQxFgZa8AwK/x1awPXKlzHu
srBsBeDaWUFY6p/KqcGCnsHwgWR4JXI1eZgkV0bA7awgqncTBNFcuai8Q9cCOTdSt24i7q7Ehs6G
gRxJHeLpF9vvUgYfXUSrcxVZGLlRfQTocJpk4z5E3Iy5mFpIv2SbT+swehBhKJypW516xtdqfwDa
ma5BmXytfBv3doSuPkziTQeTucUIFJ7cAjAxkOoJ5C1KmI98tYNwaXZ8wOkKaHfuAMrzut9h11bX
WKCeZFbo5giZNbyH6749wSVpYYWGYe5ZfNNRLw5CruXJhqglovb+uV8r9UYLXRycjPqMA2/Mra6T
/bcUvktsgOKazL/cAltwgCHbkxb2WU9+hjONM+lI/1AUgd7Rfi2/koYl1yHeyLuoZoQtBvR+coR8
tG0EZHIZP26reiK16t/nevkVrOTUwWXA3N74H2Sy+wYU+rEre/45tNNwFoFeHueFmp0yRfmp5yj6
HEKx3JmK85ekNVOc0iICIV0WArM+tlgph/kJcnV3Cda1Rk7HJssf4QMw5EFvD/Ddp0MwR6hpbAoO
ko3RT8/q5Q4UnIIZRhza+HoMdiHvnj08pgyBmPWJWHfq6oUdiOb0C3ylzRjslx+8W9XPqYUxN/iY
7lroTHdWk2/Skvd3XezJj7rv2Z7IzuQsVm82XOlhDS209ng4DA4CuK1Lv2vgEZ4WniyZjuBP1gUU
9iGCC9KRaDhsE60Po61XWAULi3AiJaa4ANa1Bz0v/QNQmjz+ywIGcWIQKiDbfSvBwXi+1OegDtqX
rYV6VpdSHLBRHyvdTmdPQMN7XTxUnoT5UM00XxsI3UtoIDUjaHIc7LazdTCeSNTumqXR77Uh9GE2
YKMAcF7Wb0Wlly5tJRjsGLMmJNwYnFcQip02es2CsEw+xFRhv8XLt7hd3fcUFqTeKBI4QGuv4KWB
0vOQ5bIuQWAU/qUAmtg66MHNUIWPDVokhJhIkjZ07XKpAKysnYGZV0LDyb0q/LO1TcV37ULhfGLa
5nvKMfB5FJpfjRraHVrb+n7ox+oRYzqmywI2wK1sx6+mXVm2wDNYAIBX5WUcguSqioCca8j3KUYY
gM/fHqUDKYcThG/3tfUWsKarrwsdH21IEH1wFLNPCaQQqJq4bceuvAGxhCAVhizUR9B7BSIDCJLU
CZzKCU/DmRIC7jztm1aLR1gdYYYw0ZBypr9IVGCHjjSv2wTWYUFoCGJDRifnUFOZHsk+NNNrA2Qw
lVWJOXR2GrO3Ho6+43ApFVynTKz891iq94ZU7GWr4PCBKV/Slvr1E9+XOAfzX4Ny/T5h6H/Hcj4V
Q1ln0daB/IXgewisBT2UbLI/cQ1YqodQAOYk8eWKcbBA0sIk5BsaAkojqrXbJcUannnbAAAKIVHC
DbqWSG4cClHccEYeGWvKDBm0+hY278tQ25wSiJ06iW9Cb5dsHWOfgdfEk1LJQ1KIBMEhW+y2sf6A
TtKj6nfzQcIKulBbHRfVbABkthMpu5+259Drx3ma7ixJXoOuBsRBq+jOo429FEmhkYnb4s51XxVT
5RFIx3ITT5E8MogFP4toc1ndBQM8++0Q+OSiF6OfAtnUn/a7Os/hulsC3T5Npb92MtJXEL3tvuRR
/zxG7TOEIxhgS+LuFtSB3C82/IX54CPWwe1A1ZeaKvXh1skgjNUOXRo2jhzhxsmMEiXSIGhhTLEt
PkcaCIFMgreKmPoQxUx+NFSK99VxcgjYeEXCYc1wyIDgY1tYorcPzdHNQBoxhP8MByD8C5/fJV9/
YYkU2BbhAOCFBYe1cORaq+Ea8RChkXBo9gLQyh/o9u5ZQtRJk8bG2ZJYoG6+NFC5iikt63Y9zkH4
BQF4XGFhAbJlIwFTQW3/stp2xrldmfsGhPcJI5vMUXgBvUBzT7VmIuO0jM8dVJQdgnNDlohu3ste
0IwMBJ4eB3YPLxrhw4SOL6OFNBKsG0875bYHxnl31i3DBEz+bGtU7RNKyv1AsB9y3QTTk/bbL7jU
BoJ9zEGWEnOjAmAwbTz2MA2Y2plAIBsWhtNhIKPJY2/XC9sScijH7ZbK+Op89Ib2CE0576dbPej+
NHeGX7s4xM1VqgNeFM1F9FPVGIATXf1ZPWp5F0djPlmpgNCsehcVsCoHfLgs1gCPK/HaVQg9LmYD
l9ZvTZosyHOKGqhZO6n1o5vpejuNQ3cUA+3zsd/el23c9qFfomu9NT1emvHfQVkEGekD/tAt44rd
ExY5Lef+ZgA2AIRuis4ICLOnWsHqnRiZISl8z3Xh5tZsiTETjjowh7GOOeZqnPER5owdj6OHUbsq
HwwBVMDi/uiLbTyBoglOiKrRzNTsDxSoGCME4HLWIlbgBE/JyAoQC2p9sK1BrnMu/jDbJBdlQ3ns
WTQf4QEQNP4j0kaJuZcMJMHiGcmcrAVq4NSfHfqn2ySemUv91LAUOEyLNhJCIwjgABOTQwQI+0dk
06qWh0C2w77rEwW5ziSQR2G3dghBDDgUkwI5MB/ldlptBg/xBQV6yILAb7u/QoC80FMGqusbBQ5+
ouIFO6YdvM6oHE4lc+G+bwTg3P6kK+RdKfj7gwFPAvU0Qu+I8wGz/Rw3uedO7eI2ro/NCmWJk5ge
whGBupZpupuLEVi5mF6Gcn31JZRFyIvsZ9mZz26Qd6wvTA473L3OczJ9r63pxGi9HCCC360boJhW
8t8EVTabh6pFqkW2ex1EMxQfv2ZGuvEcCnyIagraPPRgsZEdaCC9lvaAcLA7bSVQPzt7SIi8+gB/
X4RnDO1zcWG+goNpx6kaDq3sW3tls1yfxkoJsW+XdtnuixJSfNo3BVF5ZFkZpqCmhL+bwq251iHB
o5VFSHzWNiMMohTnQ/U6RgA42qJALMInTaPeV0Q9MEKTNVxTLfv43YF2GzMNFfeto04/1xYLLkWk
IlhPCyuweQB/g4drkhVDYVxRkP7pFE5wuIouKDFYxs7bfdRrnHkT6TCmON88aTKV9HcwQ697iKRz
wbkxAwtQ9cIQ6Ru8/MweZkswcTdjuGw5TYpF34TOMHYe6ZhgbkxmWl00Aot2J6hpB8QiKd3OAcg/
m7vSd+bMHTYTwt6yX689IgxhugUFu5ubyP+xUsLudpaMKl+nGfJnDW35HtJ/cowmsKZSlc/9tjR7
6yX6tP6mWKKXjhZbNnVQ4ErXmUdVCnAx9LNgyuPbpPPO9u2UkjX6ZWe6vWIluBcIuM1BkhXZKokY
+xudfJe2DbSOPkjW/bRujO9Y24tUIyl7kzQTAUY41Jv67svjcc6DzjavazGa+QGomsJ6MGt0THoo
yQhlWPVYQ0FCrM2qrn9SxukLgSL07YtaIOFl/4bQBsCF3unlxunttqsqpFADOmbTN6TesS3YoXYO
r6u1b93QP/djBPMtbvnjUgfiUVMQs6zy15V95/RGqX7MvEFzMYuntdSYC3BKVjiVGIiJRav7fq70
qU2CCHonNPPXbSqiEyJhYj82tXlnW+X/hAWSlBGrG4AwWqpMDMV718x+hzxslYa2pCcoAOLkaNH8
ScwS+KzCkQECQQwTvUFmBQSIWB39tTLJcIZsWvgP8Pk9O/bgS9gOvfgojuHCqxIgR5E0r3U9JT3S
dqCwT3XVUxOmpR5NeAHtLuqdFBTAFq9HgwmCGYqUg0P6NcoVZ3i7qU2aXVLjREBU207Dvh2ivgEW
iYsRn1suzApRra1RVv3Ot/0CkGQe/baNx7Lq1YS+qIycu8aj+4AXVPSItJT9ft6SKqu3Yttty/a2
VsM9tGn4rsQj7htGKaLR5kg3SLWgD2Og3z2QcQ1Pc3OenGFS1Dyt6hhtp1DuIJUEmVtCxxY47lJg
ehvc7vgmsQQpxxFNMOaVH6Uxd10kEMiwK6hpB4+97SZ5JMMa3BmxDDlcLyT5mpjASGhwkmSS2vFU
aA1uRE89uyiy6Z8bckjvyFlE15HyekdB3P6sxrg6r9BIB2iEkGVxfwRk3h7ZxnJJ4mM8ruV5Qf58
2Ts9G43vpwbbsTCUe12VbZB3WDJZa3jY76KKsAYZYkJTUbSPuC7k51YW9AnOwLWn9OR8pZc98pXu
z2bMeqAGfTkpEFdBD652lsFB76Z5irK+9ixDAdV3VmDrpsgOI7QLqWof2TmEIM99DREfms/bNiUC
CaUAOu6K/vaHHCfcyASRuTOzvGqkzjOsJiSRFZqYRrPhZl63+dPq+G52cZI3Sz3v0aIDDSHregYa
jYRniXslEP28lYkJDmb2h9jWACuno9EyuVBZLAYFqRnvktiWNxz2QOamBKGvNjHgCUpNswFcFS4S
8TU46Wh+DqLiFnYHqiKm6YcxwqokUAEfQzDqcqz3dhPnGn6ewT1yPTxN9WMMBnDUPvoQGkI157CZ
qqQpHykYoyNkAERbo2bYJZazg1wZ5NsKbzpJhp1nSfupt+Y0JfZDaWSdfAKJEhd+uBRyQDEj1Q9K
+wvnbQ/4OXLYjWOxl8Tf8WASeRnNyIIHkAhyA9plSUNC3XHRRjwh8MRpiuweYoGOhsewAXznt5Y9
Q5b97WT50iOxfIsxsbyK3q/HqHRb7uNtTpM+AYEQlfelxneY1gVC351YzMlWfXwaV5hNZkLV7nAH
Q1rY3qfDHAa3CxUmp1T3lzUY3a7iOJ+xoePgCdjG+ITE2iNIpxEjLLf7GOZmWlHABoFm2wmYsklp
1A8ntURvqglJSnyss8C5/qYPGKbAwhw6xqdPoEIYWpfyNvp+qIYagMGVaXLShz6v0c7pPng3koVH
Wyzo35rhtWr7KWtjCgyUug/XgA2KA7Tuua+aOJU4Qi4K4PpNOQMY5qX8UmB04aKG5FnFqAVha2+k
qDBs0R4phrLY4wNCj5bNX1rZrSItxGPld3J1wc8IwSkwhWsL4Ff0OV22XuVjW1XPlqOKXVpnrbn1
E/qkMhVTIS895P7ipzG2EDuTRAW9tDMuHLGWctRdBAQK58D/Bmt4IQ5hvTTRaHdH7uRZFj2rkUzc
kKVoE0zCx9a7Yc4xElbjJ67HkBc2b/38/K+38vz/DWmArPhvII26//z4dH/flfWfmAZ+5W9MgwCE
4Ijdk4TEjADg+McdPgIX9UScJCKhMuIwkv6JaVCBe+K+r1plcMERx4z+BdNg7D/4N1ARw0rEP4P8
+H+5xScOcZXuv1EaEa4Rir4hwDiRhMUUL/Wvl/iMMSIFiXUkpYMUy9EPS4GoBlIeOAVv1m1rgkNl
cAHOTVNMcj/ScLggZGSeAZYl6VRgWYa47m4Pn3LIelzyMpySFTwEICoMvTOuB8qAcT36KH6Df36J
JrYeJl27wxgLxOQLaEZxPAJBBGx9URUILjROKSqY+MKEDktTT8/R4OI9opWvhLgoMwWpggfwkgOi
WdG4gl7lXn2FZOlOnhN6NBKIGa82dWrw9o/YGvYJMBhuOXDhEF/YEMgDK3AYqmJgSIRgOJIlAalO
KGY8rt85nT8XUYExRDYNl/aldokNRtgWd2gsuj/GvLAXvOj90tB94tVDZOLbMWyaLKyr5RL5Eq2M
9y36rq1iRf0nXIlXoEJQdnEHREEPfICcC+Vxms+GtPJa46z8GC0gbphFA7BJ/qRGGqDutu4wixIJ
NlS8nepVt686cqwBqoEtFksEBxU5QOPgxLu/pFJW1+Dj7Vcfz+5BI5B8N4J6S0nf4BDHCZHH33gL
iaEJtlPxsqDQ4QIC3SB/NQgErocKpbya7rdk1icoGeuJkmq6o7C303WywyUIBCKt30YFDefy1ATz
ko+qpM82LtSQaqvmL+NgCjtcbvSOVAi/eFmFPyGABQdYFv2xwvM7xRBjv7N1M9nJmoWY+8GPIWQC
MD0pOAJekbgu0OpSHNaIHjlg5y2tEDgmzvkjmBuNa1sazQ2OOQzyQtvt2dW9yeJ5gF7bROKhj6vg
CIi0ztdwgcgKJfeCOwhQSmbBD2W34BlKtk4w1rroa4jX4T1GuuHYxkhsb3plJw786LlBzHGPvgpQ
pATrWPbtcK5KZi5JIekJRR8NGD71bYwUSVo3vCxSdFxJv1tpG+yXivKrg3hzkQ0ugcr7cnISCQtB
D4Xphg/vnD14ERB09Bv6YbbhzA7HmCDU2qDQugR53i5Bkhw+xHZi1eiwruP2MkxegLqvUXK5RSMf
2PCrssEnGqJDpDxmz2ZywWvSUZUPuPngUCxD8oFLwMAk8oo/YeFsWCm4C2oS7frAKe4tWKeBgPue
p69y48GZgKh8RKgpyISp31TPo4NQuK5lILhyCfkCzHVIll7dSFfEgvoQc/hGd0kCFlOUJNitUGvm
lJCpwgweVtGfEXzPIcH1DZeo8Q9ljwaH4bKmByUQEfluiZcqOZh+OE6B6G9XI8967g3yseQ4u1E9
RRtuysIyuI2EfGoS9YHpARzCCE1PIidqwCDggVnYFAnSlUP5yC3/BDUvEHXl5lCNvoOmFrZPNEii
AcEAehsb+h6tXL4mCW32oSLLkRl+tFH/0cLV2jM10Nu168KsCbav0AT2E8D/3bdLOgzDAYQMgmNA
v+KivKu27QUM8qGY/id7Z7Idt5Jl2V+JlXO8BQNgBmDq8IZ0ihQpUu0ESy36xtADv5OjGtRXxI/V
BqWIJJ0KspSzzBWTN3gSZURnzbnn7JvdFP38ebSiD/Pgvg2RgluEtr3XIV+6VbNrVbtTrkmFqfnh
ODK6qEz5QeQDAcOQWrgewx0WAM67+rVHve1TIl0F2CAnA2BN8fdQ1W/82L1iu4yvZTLeV4nYL61J
wC2Pt61KLrCSnMMr+mAQ2rm2HGPeJYmmakkdinNMbbdxUNXxNQXno00sf1+W5tHoy5oAnHilPHkY
2gHjP5QCLMnpTs9gLlrXZUdeO7f4hNtDns5MjUQekjtgIPJH7WjIXG50i6G04jw3X5DTNPfxyIGu
Lv2rqHMIHZZTiWqOg2p2R7lzxKTQIvyJM5m384pvDnmDva0TUgEqvvTmHuHK8PPjrCrrWDjWlR9R
BqoNLGN4l5ezJpevgAosm27JvyKOfE8W4yANss3KiTni62OC3rKZHAM8mYy/Rl16XHREaLc8UybH
0pgMASycS7tC7YxH1pSucb+HIfJMTiIxHse7IvcvJr4MLPmW9aE3+J76JH1dDG57NsU4DVy276Nl
70x/vM6F8n9kUcxBKusUkCk/21SNcZUmrJ6pyqLA5R/YL7qYoBRUBzfxTRIKHbqYs5BDl8kAA680
t9aCnxedADFueWsWbg02DZl4w76URatrb2Pd9JR5l099KwZs4l7+3cvb/I1v8NDshp8NLDAxHCu7
7iCwXX71Gn/aJM0ECCnPmm9LOywQSVR38C1DHyrX8NxtNIxxejG6uvNvelfxgi8LOcHY6fxxb7mI
kdW8oBuEQ4IorSkRfOkxZN7Wmv9uG7PM+8CLgf+d9UTi99pVN30cVjuj9znrdbFEMUfDjhezPFp5
GwZ+q8kTDmmQOFaGQSZxN84SGtvMJ5ikJCIyD1tepZ4+WLi0DkapQSERN92TjHCpwE/TZ20WKtli
OIIN0DSo41Gra8ziWMumY9v5MMqGpB2mu0KxDB5hzWR6ZxWqCwntT1Qqric4cpshW3YIaCR6RlHs
09LudwCoziLQGuTiP8s+3mlKUfgJtqwsAe7sjyYUDTAuZhRQaHk/pX13zo25NlsZuLrf+iRigljq
HQCUXcgZJXTgLuSI/XHCChDUE6ZIUlYXZj5/qYf5lUJuI3pq3tSk44O4VtcCP3dQmaysXRiNmDI0
16jxi4ZZ8cMzZxG4FdQzJcppyyMk+zEuPuG1eZy2Os8/pwojQB8qj2J/zkl82iHKJlT+rLumXL9N
ZQM+Wap8L0fjy1xN6WtVtc2h8O0PFd6YTQ9tLbBkGVGghA8zV+ptAusEd0135msbBceNYDMYyM2h
WdS7MOctdfDfbsZsXrahnIdztGAbsQijemDKcN5mTjReZkYUXwhvzM4o0WYHXBf8aVt+tInHLoFL
ENyE2JUkWJ668BX4uPDKafJ860kjfTdSA7gYBnA0gys/uTG4FV16xqt56H5gutprza9i8koaxTic
sw1Tn1LSVDs/dboWaMlIgSP295AgYFEuvEbe1lHTewhnep+PWbRrIo1cNHcX5CY/SGod8FHm9K4o
+OCbygx5BSoCQYrK0ih18qXXYXKcCz0D+HFRRzSG188ah0aH15rNDYdUFrZ6PRRSU8OtNiRW7W8k
x+zA4ETGDahWc3AW8Tx2ZLwxDVvjlOEgLu/txEKzmybpfm80dpx6aS6qbjUg27OYcCMns4ZckaFb
4FO2M9LH+3HCRbOH7/UhmpO53xmxgcG5IDZaXHr3xucB43Z07q5+aPPeGk0ts232hbkk+bURzbaA
yGNO51r6NmaYhjiU95ZUT+YEdoe39UrUJjgOJtjZ/V6X0Yg/Gw9FWB/93B27A8rL+K3qIheuV0Fe
d74qRq+tPqjV8z2JyMacPCWNAXEwHtK1gLp08dGwcJtv7ftzqrEeWYlac3qtO68ft5MhbXG23J9w
KUEvydt6PfjWqp+CzGAmQ9bWcXIWrgdlIsjOMV8Pz1TGOUe392fq8v58rdajdoLhh2N3fn8GH+/P
4816NG+Tut1SFEh2LdWM/gLmRTId+ySHytbYXnNGhF5SFin8gmvFi86CX5VGvCHRNnwmWZlpdOe5
xzWEjpuNr8RSw5KohyK0rqQi/HmLV6cZzm0kmTvMjPKLnxaRybpHTnRbLyrtdzbGIdK4y9yWa50S
BiTLGha263RIo/icSv7qAJpWrbCLy/ZTORvEtyvlYYKhzCYo6/eQQT+MUWtQ+moULKaxxMKxtbEx
I6CPbYoyGE3NZLwh50xZF8Oe174pE9xN74XbMlXb7pyYezOnIHbg6zK7ZKP6EQKJhoKWb7DYo8bW
FoaGbTk02jiUVVWWLP6gMC5dUeABmoQV5zt8BR1wLQOz9CZnzmi+2UM3su4Q8ATAkE/yVWaH0MuI
p0XvHByrnzuPiRfYWdi89RLAnFsWhWI8C5vwjdkJU22XGXjYJdad9iyZqkV88+zBaw8UAcwhCjoh
OKxs9NzPIFDS6sroWP4OfFxqPFZUKakgeEZ6cEDfDO+MtjPrbQrLsrw29YjhuASWgK8pTdgMdDXq
JiLbWocTckep/UNVeOpNYmbFOdZMGXTratO0ScE5dkiCZpgyHBipv0tT5DRInxzsLKs/9xbbvHa1
mV3joKYqMPo816YmVkdFyNIf/TEU1/7kOB/DOH7LiYn3U/Qmfom4DOPA4rMLeuEXH8ZBpa9FMvRx
YHZGzuaq6Yath8iJK3mezM9+rpwZVIZJlap2O/wU7MLfc9aDs9DoyW2PNYVZcxsvc3+hpxJ0idXq
PdaEzgqUFmEVkLnt/OPge2W+rdWQ3WGJ+ky0V10mld/sdSgwCXvO1UJ8cJfzAMqov6SOOW7SOL1p
IyegVlinEAT6CcfRKPLXTZT+mNfMPnXFjNAzanQw2krstHaovg1WSs7P9vrPhkNA9986VTf/FJ3I
1/xrnWrXjp+7pEz+Afj+54/80qmsv4SN2IQVXPme5Vgg8H/qVLb5l+sLy/ZcDxWL3BAxn3/EiSz5
lys8CwK0kq51Hxn6Z5zIAqpPwMgyhSOUKaSy/kSnEk90KmmaPlk/fgchLB8x7bFOZUcDgYCJ6HJk
UmWq6ztnMgBnQAww5kMjl2XjSY/1PSrZ7vRpiYuD+PFI7P1Dbmb+p8ny5q9GDINko30r3bpepi0w
AwkxfoMkZZUgCZedAbMsfg8fiMpM8sVDNt7L1ME2sKYZQuI3A64e8M6MJQ9ViZg+N/uessK2L314
of2HvtHXfWSrYPZgAjiTNe2sobiz+9AM7Klx3hUG0zDw1TnfRl0H9Ck0MPQc7Nzr4jvY0+G3JhGo
EvB38uoWz2FuBbGAGsiuKvduqwLQjswxSZiGjOaggFx9FQFqDVhIu2sOzuxXrXkqrIMXjhziUJ3x
8FrkNPo7wQSGZU5j9991YywGwJeaoK/RDkOHMzaKAatAjDQ2A5Y5iWdcCFi0M64tTBRCv+qIInKt
pHKG971jz/5Opa46JBkwYhwskVnurGYiz0R2PrqJHTlexm1GEBWIBZmH2h7DrWVjINnVRhjdLcLX
/RWJkR5JziU6g7RAWaYap3dWOPi7yldAbXJxYOwbTJ5r3BetiKqdvRlNoz2zxmpl7OEezVCO5po9
BNkEH+hfT5DdgoWtPdhvY4jjONlGPcnxBM9bzOZ9O8LHuPBxP9ekobWZXnRNhj9JR5i5m1vWOzJW
w7LcuCLLApxY7xfpx3hv4xTuh++zxhbKKrcdqiP7vTluxHvSP37xNjYLC8WQ9EMVMcv53bw1SsfW
2X9jNvsfF3pck4r/ep6668ukPUk9rj/xc5qi8xtRQd/2bUfZTFguavbPacr9S66xRdAU9MpybRed
/dcsZfNHjsDpDCtBKhNm/T8zj8xtFnOJ9PlRW5m2/KM56nHe0bWEzSRpm1hPTIuT8OkMlWJORuct
yo0UZvEpT8eVp5742zjsh1soFTkM3mW6dktzvBBG0x4e3KdfFZiHQP5TGr/gCrgWTG443CgOnAj5
varnktw6GkIVm9dVufRfkjacbv3Grrd/OBSSlE9GRprg/21qiI/n4sIA3tAC5UWMSPO7qUtVUOV9
uNUi91+4qic31VEeV0V3FnYpFEnWq37QY8BuyomCsw9NR66xRsBrxibzB86l8SIrdBSR36nBK8R+
jmL/ezu2s33+/NUK3p0HJRIeLFfJumeL1UvuYE54/Du0AD8JFMH3XUI2kWejP4KOkSgdcgvSk/q2
G4nhtnXn/KOM8G4SYMjqdzY5xpTCoLt8w5PUAlIZGzi5z/9ufAknv5q7vr4UknwUQOo4j3+1BBYa
lgWYJaW7tJe1kQ5Ho9DF8flRrCfvFm0BGUiYjkkMlWYUj4fR2Jl9LWL4zEQmQubyibimDTqyxZGZ
G98Ksyiui95oOfyCyl8O02TjuG+GTv0YMXTFN9oy4+vEpWVBoPVQGTssdH2+LaSfv+0SMfcw+qjB
BkPdxYfMz8urwncpNjeR7Q6Hzh/kvCdfiv6uEf2/Pn99JKIf3UVrrdFJqYhkMbPgMXl8eeyHipnP
G6NIn6ErZaa3x1yClDwX467t4vH6+fHEbwb0pe2SpGdA+74q+PCtjiAAjl4FXUjE5sGROQs2B3nq
01srzD55rD4VEiwOso1fOR9HUx1J9m1LrzuUipzysDojjOGF95x58PQu+NwDhcLLZMl+7/FdcKlB
SLZUxSZuJIIek9iuCOfvC7Tji8kZLKiDbR48fydO31+qm/RSZcj14+ZDP/m0qB6UU+T4GD4zD0K4
BaW5zOH2/vkoZB8ZyPcpnq7tUh7ebqzFHuYaxL6pwB4x9k23C1WrXrh/v7sWFgAi77Qxsn15skOd
KSLgEWMUKKgRUdBObSvfzX82tIROQKOZ65/tVR5O878ZheXNY0mDFuaw1D2+Fu2XhTHR1GQ1QH0u
HIxAQjfOtxdumPVkGGQVhhFKUGgz2cQ/HmYi0lcBV//a+CtEC7aazM5Usvj1dyVyyWdqRu9xU1KL
jBzHsLa0tCABzjwYGVvOzvl41Xd2hdSRJGCWezNzqyu7kF17RupnhuK8dJU+76CFeUgVTbcCWFoo
E2Szcip3w6TzC0thKn4FI4mfdXo918c4lOi69mzi2KA+nfYcq1NQtmUTdwj8cem8Rt0fSGrltVls
wz5Oz6Ks8f0DCTaUhIEHognxyyHDUJlOXzr4xNSNupEWHEvRYLmnwDFGr+shIj6J/S9/j9yEMNmh
rbav8rjolze9rRcT2wpFwAPQnG7ZjVTEv/qTYUT7pikWj/O4Sosz4qE2XROSJgZROJsj7WZchPht
V1k1J/ChJaina+lFh9lZmvdmbQyAdwmfd0Bxa/m61E22MmHJgxzDhQrnliBzJbYdwvl86dQtZsDR
mqoZ3L5DBdgBlH3nqQXDdSdjX+zx5itiP84cjoFOrVVD7wCxbUMIoNSEbW2wcotWih0Hcwi77YAz
yBSt2eyjJa8I1AkiCtuslcs5TEGDn2kj8xMBQ4IitFroSe5n0tB7MXVxAQphvYMyL/JuNysZ3SDO
s+QlLNdXJIeaiY17g9kPAQLJaqhmg7g4fVE+TnOdfW8oYNMzBfgQ+35++7fN0PASgJd7IzogMq/5
x5oYRUKoAvzUUEwHToT4x5MsXN5nFiLmJWCDuNuJqTR9KvNTucelXobnVsskfOQE2IGVwhmFtjm0
GhxEZmVQsNM40+wteuMDwCAYYUatiafUBIQ+evZQfAmTmNMN29EkuZzx1YEaBR2FWV/mFoqF28xk
ESez/G7UItW7DjTwBQGdCikrwS+0bQkAfbOMCHD/2KTOWSKyfN5GmkYEuM/y9pzeO/SuqIQE68/L
NYtd6BgkYQbPBbY0oOOT5baLpmMLKW3iv8lkf5FV5Rm7GJu0ycRmxD2nmknkF7XIBkz46ZgeR6PP
vuiZZSyolohabK2clnIY5R2wS5VR2UFYgnkIEkT8z7OrfedM6dxpdsVsWF+8KeMcSlmxmrCSs9PZ
RmbRXRVIRe55bUdlc0xDPQ/XMvcln46JuBhYmRXiV9CNNwVgg4WNTxrtFXtvrBJaQtTWGEhICiWl
7trorqRN1OlQzv3iXvdDa31UBsf767Cdo/Ct6FqZHHUP5WAx9UA1gmO5hr0zlDEUbxypRIFi4Aso
nNNH+DcGp/hhGuhyA0l62LcgVj9BIxxv7DiPYQ1yyvS6nTdq2W3aDKz63mk7pXb1UAsV6GrOlkOc
rbaCJFu6/GDFGcH6JBItiATqF/aZV/Z44tiSxreGniHhuy7QtmCRLnA9xVTqk9+KWwevCCrAZlp8
FyW3bLwLXbcc4iGFYM9f4GtfUa6LK5LN1QpqGgsCU5bXe7SBsrTzzUzt1SkyAfHdm4sVvZ88PYig
nFP9LbE795ITfVLt7BosB2gfLLOi9FsjKFOvvlBCqzt+pfAyTFs8q2VVkkVoMJ/SFSPX+gzi88DX
nDZwWAZZqtvEbiBHUCIctxi2ncusdsuRQJVbjDjiajj9SZ4OCxHt2j8i51bNpWKr6KLz2Y19bpl1
eAv1gCseCugBftSLK+LKrj4vCCQDWaU4SVWT2N5yyHJ/qbe2rEdaGYTdQrxe1U4UgKT0VaDUnIdr
0EF/bqQ3X5gFIvIaVQXcPpDqfiemAq9kzSR2WJJSrOmX2NaEhb22D/D7F0FkIwYAfxOvl4mANVqD
bMcgXljukDgx4cW9I3CMtoX9iviQcUHF3QJ8Jv36Bs6LRaIAtVzj9RiRSxZihlh8UxFRZIRrAHZm
sowffBHthxn163NVV/Q6GBcN7dktYsWHO3WQvkVc46wn/q8H0qwRpaE4Mzgg1ioCYwYVHOVlqqlf
IcZTVophk7b7CqNsig8w7sj2RIVxPQ9Ghf4wGpBrFsbEGDW24V47FP3pGhODs0V0bszdmNajtets
O/qQsmZBYY+sWAQSO6rcNJUyXkdhAYkHa0J1G+K6ATYlwE/vmPuTu6ybvLc+CN8fRY83PjA0e3b8
xnjBKSfNSYmZqY5+tFC1nHOZ2cW7mY2dv7GiVvbbGNozxdQkxEmtjQgnTBg2zWVPKOqVwaetNzBK
6mtVq5GNZDhYb/Mwpl8HE4r3cel0fUOnr/ItUVaHiCOGWBlYplVr7OqlOcBqUDPsRtOxvRuXfN10
BnzKyQ7zSIDssN6QK7vEJ3aMW+3TSMRr+oxZRo9f8R+VPAkFXptFlfY9PAPd+5s6lYu9KYA7UgFX
JZVG4I1UcWXcbBpYZOUZTh4DTm7P60umELRJH3TW+lnBi+CpDsC5r5xFlDRp8LOptDAzNQjYeTMb
Yj/VJoZZOyJcfWsIWBq0TFJu5x4r/h+UPnLhs7dJS3fmK6PyG8fdVpQlU9S+wgPPLDu39o8+drCX
TDrySuLW9GJRxfZ+p/erH+Kv/eTPvn4P6VcPYVj/W+laNlvjfy003f79P6u/3VXF3//P3z6X3/52
3fz9/5Zfk/r7I4F8/Sd+Kk/uXw5sLBfVw3R9VwifM8RP5UnxJ2gvyFKC/OrqyPyn9CT+wlRNKc1H
t5ZI4esf/QO3Zf5lCmGvahb9E13lYOaUf6SQr0f9B90YbRQKB3HCWz2cCPin8lPuWBOQAsxZiQO0
FPOeWS7tFIwOO7o8aS5xM0GtH7sUm4mLWnPuFpwyyL7F9nGIAXNuC/o+vDWnSF9L3N6AtqJ5+TRr
SreR71V3DvhX6yX9gjvw+Ld2UHao1GFp5b+UCR6fMzKnIkDkfiSLD1spHIS4jsl4p0EHS/GGBgTp
Jsarc+OwFsZBQbKdpLjSPzzLsi/t3HaONo7Sd4bZpK/ziQ8s6LVhvBoV1lGa/ZYfEv4IJITZL29d
ksNN4NeCaBDYmVvBnaS7HUHWr00ox+8moas3Y0kHD9nbw5fUGZJLEoXubogHkI5NU6Y0GLD2+dDD
RTaXxlitTBmhCi9a2h8S+lhQJ5V8ZecGNpe6pZfTgzf0N2e/xyd0dE3LtXn5oKqxsnq4sB7frM7y
vdxdb5bbbfEbX8U94MqsqYg1uWAGhWh+PZ9/Tw//gUr64OY/ge9RRvmcn+jQ60/8nA2k+Mvh48WF
wAeM7Lq2Lf45GzjmX76Hm9p1UTSke19I+yVEI177uLbXJ2jy0Uubx/eP2YCZQqFCMYeAy5OC6tGf
zAUnh3d6XrgCaBmBE7q2ekxcj98TVfm02GGW4EQ8N1/gQeIr7s0ifuHjPVGxfg5jgzdVCO8SafDx
METKSDguDnE7cOavDK+NzpuR1Cx2qBrIx+zePngCv3n9kTf4F/9rjvMEEzB4aFsKPm8mzPW2PxRy
wqxbMALjstA+HRhwSkGkmfDz0tUQGxZnls7YuKbuIyBjRU1/DK8FrnJMFJ1UyCp1foWpp8T4dUPg
s/CO+A8df+84w1x5h8yLwU0HnV9mMLSHzggNMBBJOnYSRr4fdZiJnBi/xnZy4YyRnYryZsTmVBv9
0BxQMVPMQPCKHMHBz+4hd27cWibueNEMpDC+koWB2bWZeEXGLihMap0DCWR6U6GfcO6k8wgu70LZ
0GqKORm3OjGdyMUObhqctHEp++xJXaoijQgsP/EK/2yCVwvQOs5KO/wg57Fb3rns2Ro7mFrWq7Ou
Sfh7QdMRdjyYjlYkUbthcYkqlZlN96sNEHq8AluJjZKAjRmmCgNzVbkZrkopp1xuPGz32Xm+KGyu
ZmOr0trh/XWBgFhJISfagviJbxGhYZbG+gU+wdlmVFdBkLLrNxqYWIkZH4t+MHxo7lw42/ukauDI
SZG/d4jKq/MoBVe8S4FdVDWysCuiT0gNRXsufW+mUZnbFFb1Y0675k4UdHQ8J4CaJBtNqrPZztrG
cVlKMfprzxTPunNEWyM3lBHccgqUSfqtilIo0srEUHTgnhtiMwnHa/a0aPDjr2Nmefb3slrYVQNT
XnA0WzgAi4sO2DWdEOxVOabe4Qzel4xyEycEzGExdlk4RfQ3LCsNPE0BQPFfJQ7dZjcNXFrAI840
FG/qxTCqo3JpYQmb2aTjK7ynSBs5jcnKvr8lw2Oqy7zu6ZIzp2gd24wmseZVPpqjfUHe1qcfiYTd
kwQ5kgVa1UL3K6jRra2w0lrj4LCXlWZS7ZMWW/qF6lAXXk8RsT26XdFnCN9+WvkrvErKrjsXc2Y2
yHh5weIxjRSPYOWQxSbXn6dWHYNI10CK9lEDEPqjT+0dAy0M9t58Q2RJkb1uaIh8SXua1L/GO2v5
V3QcqGl8W3lZcWskNrhxljBb3DnQoIosgOhinBvhQnhematxrqblluhw2pWDkyCpqDFE9U+o5YBz
S+YIcw/p7Zp8mVtE+nKInJE9fd6Yvm5wByZmfvDAtc3k8IGQHlOI7fPVvDgxtES3poHJ2PZDT89L
WpfEcJy0Juh1SDDouGe1qFXz0ddtO95EA0FGe7v4TTncNtlE7x8q67oCfhT3efap4kTZXcDBzby3
aeQpl9lnEWEXbnvb1EQOZ5XCKwo4UkIIfTMOkwRGuWl7dKLhFsCvARtj9jt4JlfMWVVD92CM4Xl/
g7O5nDDe1C4S3xcOQR0yW2nFYXMHtRfP9q2uJgp6NJmiaauqGg5PG9IIqx8bemhcoy83hOnppJXS
9NSFCETulOOnCgZRj9QzAAAJ/7X0MAlZm5mXD6XdoLCCqJPR7m1T4BWO9uAfQxootZ1rvgaBbGCR
NkoDrg9p/nDbeDI0zqYuygmhp0Yyc3eAOJ8rJg7x1sgMLenvCFaRk5IbOsesq5uLMjIrlE+Hx7HB
8JySKaHuMtPFMVw6Iw6WBUu4c1bZJAxg0jXtFK0m1Mhp0o8RRYiGjjHEkqL8BuZpM4bUPOicbESw
I934lyno/1NSZ1UhFWWxiFM+k4JK0IlwrzDEdZQnyFD0EqwO/S3AAeVqSd4/v349XpZ/jeNRZILG
aFns4h6vXqz7JgQRANm0xsIXWOf1cJtiVvijZfnXIuk6LJOcLdiHnCySbpp4xMoZxtCGr86RDC60
qc/bRjavCH4M1v75y1r/vUeLMhtp6utrKRgXkOefjBciHU6LQkywF3qqosiQ6aI2W9FHhrwLIQ8T
DttsEqeoxxc2xOsdOxmaPcFqBbC5e5zNHt/RypwHFUJxQO4O8106ZrTj0BVuRbMZfx6U/+Al4SKR
eC3HoxJNyfXxUEWDW1x4DGVkvfw4iozcizt6L1zQ03u5XojFUc5lJ+idlrv7ec5blyPZBrQhiqNG
RthjEJUfHPyQgVeRUUZnic9A5BU/H+O/t/r/oThH/WshYBfNdffw1L/+9V+uOPUXRTaOp3gqkNXv
67Q/t/mWw9EeK4nn4Auwxb0v4R9+E/bynNEkFkXeGP4Wb8qvbb7FCYCUNTYRXlqJaPBHu/zH7wov
Iv8G/auh5jOBWXL1wjzcDNP7pxINh3I2jc7GA+5fVOB/NKKexgSSt3ud3D24Mb/ZgD+ewH6NiA+C
fRGyBpbMxyPWOMcxCbtRkLnehb22AAUH//wQ4kTG+HlV2BAlVBjOFdb65w8MH8pa6K/me1GAFfd8
6YFmbNWP8JicJZvX0+Y7V7rp1ddmcwRF/EIBVzw+Xtxfn8f2mWcmPYC590aQB2PPuaDmU4YRfWu+
knnMcZBRW7io1/oCdU3HvGIPiqv7xwvX/GRcysW8ZdJUDE4W+OSak76fY3oZI4B39jYLCbk04oom
NxfK3knoU1Na31i5PHjq0/Mjr6/If82f61zmKI6JFK2Vy+M8vdmdZ9CWb7ayoHIqDiYDTSZtt97l
A32k7JXWIEL5wgN+8tYyJIqXxS22VqHq5B1KBrrVRz1DtvX8pZ2m4eimsJ/jnibbpvu28R3/TVvQ
rvH5K/3NsD5jruduSucsV49fK7g8NOZO4CdSB6PJwyisLxn83104ZedjNkK2PLJrN74+P+qTD8bD
Uwt4A/kPR9iTB6uFZ+iMODDxGKelHYbo8vdz7hXTC0uwevoceYEsTuI2Ehr+gMdXpyKQiK2mhBi2
OBkr5Gc60hEauhjBFjx/SY+X3PWVkTD0MNKxOinmxJN3VeHDdaWGFkKXuE2yXE0Wk83ywiBP79s6
iL/K+bjLmAYeXw+tKfNKGAahMNr5JJ0bBu04Dbv/xpXgS8Zag6UQ18bjQYoJa30/2CkJuwqCwzDB
SlzqzzYQwO2fj+Q4qzKLj8rxxMlInJEwBveomnlsckyecRPQEZ7i7fPD/O6uoTOzVGFhYgVi4Xk4
dbpV6oFjqdKAss+dK5tbTaPN54e49308njEw/fEV4afk0dinN80YRV+bE09maAXR69C2rvNQV2dD
U90uWC4iuojA0QBFuMVHTO9sH83VKjk3Ws1AjWvqJG1KQ1q/Pv+L/eba+ci4vbi8LfXkFk/EdRaT
Gk+QLaUbYb0Nx31ReeGb54eR3MKTy193745tYQXEcHkyjRSGsKM28lLKvQmVL6A95C6cpnnh/X+6
CiIPsk9geUdNVP7pSksQhcp3QpHensYvIECmPcnVO9PP5dbEcLGzzOo7CWb1UXI2poGRSpqNpXuI
8dLMXiEtJGdOOslz7dRB7/b2jw5SKYcnO94utPD69vxdWd/fk7tikxCwkMeQnZkVHr94yo2cnB0t
d2W+zadvAHPywLqZ7bfPD/PEiMncY1MmwaImXLQDdTL3CJ8GXdlkU9kb1BEnwLgnBjhdeRVN5IKy
aQcNehptFkVkImSP2/6sz6x+R3ckLDZGRrNvM9cvzL1PVxa2hqQS1k2fZ+EWfXzxRd1a5tzjoaiw
L3rQ/K8n4D1Zd9bL864YadSrhfHCIvqb19CGtcw7uB69iG08HlNRRGZVEdgAHZdGvB7puaQ8hlX3
gvHz9KvCLs0azRTJyolofbohIhFoib5YocFzZLz2CfZt+5EWuM8/19PV63SU9bd4sO1asiqkFXbM
t4uQtI1tJE9a5gKqAey6y4umf+GJnd690/HWP38wXmzCOBromRTAxHbExaLfiT+dJ+6HwBlN8052
+5TBHw8BVRhfGFpK4Oe05FvotUhi13nJ/SvWd+vhh8cwtAhDdyWuZ0nWl8fDWCCeANyZa6k7Gl+1
NmSTPKynj4MbD1ccgtvPbdua+2QhFFlM1wTXwGBXPa09nn+CpxPA/e9B5yB3/Q7sJ5c75bNYuWt4
itr4MJSwm7ywZ14y5a6zzGGX+tUL78z9mvnk0tmIMEtScsXc//jSPTna0ixxwjokyw70wQlJYE7U
8WlEjQgxpLchfLHtnIXOVtvDlpiztZ+y+DoTa6vr9Gop9Znt3gih9F2nwxdsmr95x6jGrt2ZOJ7h
8z15xySdvQDG0WbOCcf2q+HZ2b7yW5bCMAR58Pzdf2ms9ft68D5ryKvSojFOMFMOJBnzTc0wyWkb
9vww6zv75I4/uKSTO26qYoQzx86dPrfeK4xcxywJA0qtrzFYvZnxbICQ6T+7TZVvnx/5N9OQw6aD
kzN7NfbuJyMvSdZJksu85goLIliQ7IKmOC9Ndk+/JpYV6uYoWe56me7JfWRxNGH3W2xrihhQAiSY
mWPfRlYmeBm1x9v4tqJ9px+WRzKXh5wO489f55MDKFt3S5lwmCiokaT2TmbCiEbp0+JhPpui6Jvb
OVe5nd9C/iWvTwNy0XR3MM23bUKyqQnPnx/8yVt0MvbJG9tVg29mLV3IG/srhJMNboHNioF8fhRh
nb5FJ8Oc3GR0aSolyAiBHumb6fZnrpF87pBYQPHUR1VEu4yGpjrvz22XaMWAJ2YLqvzw/K+xvjGP
3uX1t8DejCfcwfp/esDIXN2aScuj7rL0Wsd07UbvRqe+tXNaLlaQif58vHUe8Ngemag2JzcXYXzO
bDp1B7HKaFHvEpAot4p3CookbsUXRvvtTSaQydWt0DEOUo9nBNwcQ9tGPEs9+mdxnRxjOdy0fnIs
HX0jUv+S8ke9EYv7qk5Ca1PP1Irn5qU5+nRntL7NEM5M/uuulfCT1Smj8tlTD9YB7lanv+taizlq
MVr3tZFpp3kHYGOsb3OH+tF+yodavnn+pj+ZNlajPFob4h3ncOfUKl+2k7F0HZtCOqfT5wbT1qDi
P1RQ1sP2GlCSLoIGcuDJNVZpUlQWwDNQHqR/JDEWqDpe579RZvWhC+cXNn6/vaQHw61f14Opfsxi
xOEopS+qkaC1ZxqmYH/7/G1bv8CTb+PRJZ3s5idEbsQGSuCsrP+PvfNYjhzbsuyvlNUcadDCrLoH
AFzSqWXEBEZGkLjQWn59LzCj3gs6o+id426znKQFSbgDuOqcvdcmWWoAMZAjggkYjYuC6OuLKaig
jq/HwZhuPvMtdSg2NEdjIzAkW6SZkFwUlwQsN1hxfCJQpfqtm5GCukoqgUhvTCkJVk4bFLdgaWvD
bc3O0MgLBlYPb5tAZBPdbVxe2iGy/0cR2kZ6Abcut/blBCgBfgoZFRBNrZG2qiI9TblsnWmzPCff
m6YKhG+2enE5FJwm3AhxqXCnOI65PGGb26Su6iuoDhkRlHakXgZyXyf3joKommmjmw/D6NxYcWyv
Gkuy7i2brI+BBGr7EKkNQdFm3wP2ERndqy0eteK6ltFeK0pjohmee9B2A2jwi3m2IXliptqNJrEQ
C0D8DaCqeAohkyL4JUEZsBmpdTTZtnqSvAHSn/UdQmhnUREqynssUVj5Y4EIlaxPOVlNaRiam4nQ
1MjL2dBXG7QLHJFqJ3lOExrgEfbvfU5hdlj1howZP2hE/ySXjopEOsgPgUp0IZEPEEf2fRtpVwm+
tlRtxdlgBMG+Qm6+ThO94QBam4+wQeZ6a0yKfJCVXL92xoxElXi+hUzeXlRR3u6GWTSqn9T2uunE
GoQgCn0FPocXqIVYDQSdtVupCIrhpTGAPnhtVwzrviPREJmHdYmrTL1qSeompdEAOoa6dPSViSTy
2zDI1XujxZxITSoqCbOxDSfb9XY+nylJKbuoEjJuXLZqC6kD8FoD6dcarGlDNu0HPW69GdQG9LVq
k5WJ9QRIunmr5VZbTX19rhBG7VklYWzyVF1li7eBVxPtdjq+2WbGFl8kUINlkUuBW2Wb0pj2KsJd
7Ci6+bPMwIt64K6BUs+pL0XkPlszgENP1UPtosrU5IoUbfma59VeoluWlXOnml8MmXayzEMjSzJM
uc96bhaYIIu95uRvWg/NHGDxFWaAiTMocVcxuDXCE+FXVLL+iEDtxdIi8xspU/lBaQYQPfnyAaOk
3PWFWe4Q/8+KZ4bSTi3Vt1LTUQYkg6jcDEVGSZuYCEUXPcJ9PIYYuctiZ/ck2NPwvgnEqzM1Ng4h
GDVP8N4uJ8KU0SckCBwm7W7WaiwOM9Ydq8x6jx+StgS6Dft6WfGlObDPSn7UCErSvSOHAPC5IIue
8KZilY+yso6V/hLJlOo15qRsB/gzsFpAnlWrOZXvUq3q0TaRqu0Z4VL36qFnaWP0PW/YvTRGRk5G
UP3QkAeuqigF+r2gy9k7JYtaUPtJFBtZSZpJSl1Qf59TLOAF/HXPafPQebLGCe4g2TQtWDfjiTTI
oVOG+4LXI79WyUYrMBJ0OY61qNuKxsHSICV5gteXjo0rK5VKus6bPqspDI7ON4Xj26n4NqvqM8pi
NrKKXNMdRxbPoydEktrWWRM36X0T6JGvVLG5okgukn3L3EakjXA7rDbQCtQfTSSZMDcbZ0feOlij
EDKQnCjndamTo966k4C9HDrGq9VHZ01q7EFrroepXM1twwBK9JWwyUZb9akBfERWoa5oSpEt8MSH
sE9LHzEsWZdT6ypDXK+irMk4ytr8/jCDS8FFbzerfHZ2ItNdXXa+G526nuLUb1kh0hkqsp6Dte4e
R/iCchxxOSJQlLT9SYpgU3BK2TbEdrd6CSO325bdNgaFr4DiRPHikgrusxLgECqGdtuXpvZYDcro
53nzxDzmO2Yq93t5CvecdmFpyfObabeAtMqSrrr1ACipv4hNpoXQNPDjzclIQBhVthcFeiS7APVS
4r3Y67U+n8uJZmIeiLVBJSedk1MfduRXxvDSQuN6ltN0a6OJyuBvZdVlqbfBqpfIf12ZuX2rhTzp
xtDFZUxGONySYZ7XXR1UNzDKZ563hkCkINLhSlVIXII3nbzM85JZMwU/7QYCcRb25oNMCuN21sS5
ngeHVkgPuaE/xfiHShtsO2r6K1PLx5XVaFs0uehzk766qSRLcx1nZHrNpSHCcjNWvE+wU5WdUSl1
tq/xJF5nDhVCZcSEC4W60gHvsT7MafDY5uBPA7tb0mrwP4x7gl/yDaKLTTAyvINZ6t70rOzkVQw9
StzlbT5daXICeFjKpENopoG5mZvMOmvzRBDjYmN8w1Khn6NF3jPkwoNtF/jcapp5OEdbEcPxBFDt
zoryA33Mo9yPZrmno6DD0xmCH441jZUL/mzezIZxlWpZyZE9g9SQlBeRVkwb9rU+YVU+BwbfTqa9
rRsI7stVmwPOJ3ndQ0m/SG9HEKmqDLoaZS/1PzT80PZ0+ZGcxkLfy2le6zdNqGmvtYI3wiyHDgmt
BVnNPNdkATqy2zRBs5otjD2hG1Toki6ihppeiUElxrWzS3FJNd5A4UV1Y7O6qae626eiHgx8dRHO
3sGOn+xQTOm+EeNEwBwUDnYAiPVIoYOFU/UMUSOo1HpXG7s41OoHgoqNPUZsDcNkTuqcnecLezA0
Zq+iROHyMstIoxsgb/lEKYdCKblyYt6KIZxhGnYFX7Cs2nv4Zj1FJxwqsdfYZg4WxZq3QdhZJLUq
P0JZy380xdw3eM7KJ2aqZ6rQEGCzllQ/4nJhc6rSsJ3NrLpIpR6cbRPIiM+wHWoXEtqDwiX+Y6qZ
Ygif8usJ8fYY2yQeTkqAOHqUinNEkrJfGFqMRqguSEXo4xHSW2d5BZWEBBkkUNGtWuEJJxfUCS/i
ubK/V3U5bEbHmB2WFGOEttfYYHEHJVc6IH6wA73UKB4RTpFqbj41KL189NbwhtR+PLQEMxlldTva
SvE9sox2k+okxpWmpFjcvWFYtdEwXIABnK4EyBQ3kp1HMKvVOQxMtJSEjPmjMLINeBAISNkUXipj
URD0xEwtaVLsKj2xuYTQkr+M6vS+MZAtLoZXGQ2iE5+36BrdOAzDp1At2KAEEZ5DN6u20G0R1anG
/E2fpot8bOx4a4YaMfZAzbUwSung98UVYPv2ECRj/CObtNyXcweJiRqM14EebCzou9iKqxucp4R5
cVr3W6En26wT4pDbw64V4NyoNYarec6+1XG3G/K0hloIjjSw7/Iyby6dwHrMYHqijdTWs4GH1B1H
g4431UlJx1X5FM7clTNc2MmmZH0gf2sOLppEt7b63F86mbi1F08ccDP2h33Sy+A9zexGU9jjgsgt
B4iAkkU+UqrfxBWSQwnY214nXuHMVkXzREzLTZgq11owPkqTthksUGHbNGXKwTdqaDkKTFBy5nMy
zISOBDVZJW4iK/GVFrHYtMGunvX+inSJBsatIQWOm9h5/TKIvHpsA7u+Kdn4XlZN3uKunMu7bi7P
JqkHwloMJYnLGIRUmJha0lp+UZTJ24wLvwvq8aksLUh0VkS1FhfkgzDi0Tdk9dnqotcMDPFBqORw
kE1hBPva6s6jWB02ysiXwF8H6zSJHjQN5VOddJlPMG2CpSElzXRIz8BMG5ch4soN5seOrD22480U
XYSyfGhrQgAwp/ko84bbahaVH0fjmLhSaflxET2b+F7NvrTeasukWtCW4WXWkSkLVbIkOJjTqWfS
zNa7Qtq0MfuBFDDjAcx/vu0Lp1+bGBK3gOVy1mG7JtvIipHSMQ1A25+X8egVwryayMnuE7U6t1IT
1xsIO3xoYwYfFLGoh6mbhVul97sEfPeF8MY6IL/AxM+ltG9jXFDxlScEiW4xygQ3aS0+b4tDyY8u
tGAiGzi/dKIqvtcBOyEjCl+AL5NBF0ABJqDphgCE7zkYnRX68Tk7VHWNi3WSyZJUA5Hs6k7pzquS
TRaW1/ESuWbo20Y5FuvYMUeYdDKm7ghZIx0yCoZQpEW/KhWY5Tp9ID1iPrVgiVRYz4P8DeK0tKvH
0lmBHYwXhIeFcTjWmFWJYqIyBd1uCYvBWju3OOSi5iWf6Hi2QfQIV793wbuEa1iLTOLEBZJ3h+p5
q1ohZnReA3Ksk/Eh16G/6oV0EY7JW6F29TUqVRDe2uCkl4Tu6uq2ZRqFM9kRfukpLXUYH1gI1CAG
Tv48D45TIRvWgvCsn9UyP2AzI/2Yjb2Ww6k2IufGCRaNBmfMEOinYvdLICJkxq0D5gAzsVXlleU6
rJnteZK1ZKZ7wQhj1CkTPtuEsNi8qSnfaGtaLj0xepNMyFyfTuJstPI6u8LfmAce6Llm2JJXALW9
jsHHCaDvKxKXtOkR15uqe6EBcLSLJadxaeCgbmxtCyF1jtCcqEgteFSLrI+QoIuh2ihCiWvkllb5
XJlBjSM8SXK2RyRQ3E9Nb6WrYZymewr8iQbsa3JeQzUBUNXrZMn1sSaurCZtbx0z7L51qhHkq3Ce
xHgokcDu+UlF+j6EdphtSAK3H0Q2QwqbinTUXiLsq1ccOwpm5TLWtEs2JNbwIDqyz4IQGbsbRNJk
P/RSmAeXouyJzQzJuY0OcdeY4UUBfMDwmZ4I95WzRZvrtIcSNNZ2rAfcQ8W8g1BLsJlevxJMMUJ/
BdbrlhkHLZfmd63tM8DwzmOR9x2seBXUCfmkmrNJEsPZROzH2u04R61PhQeBfWmEyYrFOzB5G52L
SW+Hc5rwz4MSn+WSggWCJPrGVaS8rV1mtuQHaYn1faQM4lDWE8g9WjNMg4TzUMhu9fE+IiwM5HgZ
3EnObRTVuCMIQ4PZ2jIVlAS5sJIA0wGBIC4KgZpMf43C6rYGjh2QYq2qB47m4Z7VtPdDnVOsvFHk
ayPhWDyGcjquslqzgLwTsG14YQTaMZUaxQ+EStqm0cl+o0b2IZhmu1rncI97W5tzaGvNRRoFZ1oE
qF2ezrT6Ube+T7PjzbUSrQNtKi7CqNbS67ombWYbLxwPZMS8dxdQhYtrooZ9a77igsXToCrleujj
70nMdj8k3XdUzufgsbZ9ySQbYDybGnBFIjYo0cV1tRax/kLBA/hbP+mRm9f5oWyig6jk9rzlVAdE
oZS4S+bQdqSo1pEnjaAEkkje9OMsvza0DTqk9XNgeVCi6jvCEQFAM/Dg/gd9fYapULvRVKV6GNTq
vjyzyUM+WF2RslqW/PU69iCXZVKrH1StLVOZKL1FOyuvElW5MKs4zJnOsSpjVwDbtgZpF1xiByW7
KOqgzJE27HZs9oT0oppER+Vj6yKI92QmWUhQGE0JycY30CqgHvrcZHZPSy8CU4lnf1l7XEsDbYrq
PMNwMVfpKqrNDGct8bZMcCHEOC83xfVEqoq01msSUM8zQ9oLVf3uzNP4wwrTxCdaDBRROGi28Hgh
OdxYufmcQ2XNtnlBUaamIJ8f7CRq67U0wrGDdh75vaMC+QSB3FwAZg4o6GgBih8h84HZuKWrrrL0
u3Yaz5IuRN5v5eW3MZF3Vh0AJIZCMQ6rIuSNv5AmZXKrTtxVqMzK1WDpr42ubTKreSQhSpW3GYlZ
FiUrYQIAnJILLLcafF2jWCWMkzv2pOFN65RrA3JmuArgjexUIoi9eZC1S7IDYOMSt1bhiK5glGCJ
LHSX0lflRQqwPb+xFkxwezfimDdfOkUODnFiW1RAIgNgboxtZzZQGbsZge9pDrCB/NRdZ0jnSdIo
60LU+6HoL/p6Wipvzr6TyvKik/VVXsgKOZl2Q95UO/dl6HeSoRAnUQyaILFKMpKDpWlz67ehxCs1
58Z5uQDCBduGZyUY4tGb2GnvrTxTqSckSO4oJoySB9livOzzhFnRjmbOYVbxlqYija9ze5ZvnYDG
kKc0M/QtSE+PRRKLw4iHJr9Mcnlil9eOwa6zq3rhC6i4L10rqLt53xuNjLsloyQaBEWTs1vAomOl
IRCTng3uOqF6UQD8TfI7kTjE8mFceCTENs4PjSCkw7OTtFJXoakmw+UU9GG8mdXJmvZKGd6xfZqk
lSMNoBj0cdTf5OSd1ZRwPuwl8I4dBdOdk6vtj0A3hzvC34KfKRAvaZNCznYNB4S2pE+wVMq5vUyB
xO9yuWwviLNQyOgK50NQSba8IhQg3AZzj7MU91kB3iBFBLPDdqesJrT4hr2OG2sEU07ZusyMm7K1
RDCyXSJubKiAQJScQ78NkaZz5pL0sSk5O+HVoD4ldyECIGUtgpk/Qcs2kaRuMwOTHDcCliJpl3kk
gEla+j3l8CutmfNtkmna2SQ3xuWYcSRSOk3yWT2BfYRtmhJWwTtFRUIBzYXRyNY5mRHbuFKriQL8
FmBPOfD9k1qdK+l5GBDOSPix0gzg47CAqBj70/brGv9xQ4EX713MZC68ODr1R90oRdVnIYqh9pq2
9rEHUFjPPNO5C8YTDZ/jhtNyIfp5MKxU2UZvedRbVEeo9XpP54KGQutZGJm8TIkfE2E+clwlLEtw
JDB6Ui+//oLHXZn36xoLjwlLnSYf49EEWvBQShG69VmWbuQ6TC6yqShPSB6Oe5bLVQykbSYKJjhd
x7cxbKVWiJTbKHTT03LFI+usWs+WvcbR2O/aXs5P9BGPW8LvV1zalhZ8OdR1R82tVvSTVgy0EfPs
UprOnEb3TGGcuMif3g56oqBCaLkvmuCPLS32lDliukUlGO0oOHPeIhlNcy1Ws6+f0p8u5NARpSUK
owuLxccLlaSFZeqiwdCpHodSsIEcVV8ki+cuCuIT3fQ/XAzXmUL7E3uRjg3g48ViYDkqCGwu1nMu
ZNPBDrspao/Re+L+fZIt8JRg16E2wQOAZfSY2yYTpRKiLufte3Iuc9LgagJHSLshxLqmUh6tbWNn
Kqfe+T98QSY5viIqJwwBx18wqp0wlANORClhzT7YDflxDED75EkKfKeIpRM39A9jDC0kPgfT4DiB
6ufjDRWUZ+t04jVxkhBfL2B3F6Pt6utX5M8XgVuzuIlU4xinaJCz0QwRQ8xSKEK0VWL4mtCnE0/s
D7fOkS1UHuj3AAIdGzc6mqsN6eQMK5sUkZt8+KmLmzp9+Pq7vA+c3/u4vBdchlkQI4qDTeSoryoT
BZeU8Vh5akqTLE4emmh4TlnIBjPdk1Z1hZ5nrclp4UKDwF9rb5PYPKhWBz7CvldzbrPU6JPnFM6V
NTT/fDQyENGK0jm3UBkezS2izZqqY79A5UnJtmVOsb6fynxXI9DxNCRGJxahZcB9vBuY7hBpwu7Q
kS8f0/mUwdKgrjFKQAFuHLjJqW1fxJjvtG7aDlMLXbJ+aZP06eun8PlZE9uHkHdxOjDijaN5APo+
omSrZuCX2YaVwx9b4RmNeRO09omX94+X0g38DYxKB9fBxxEy5hUQ5qVGkVEQhlYqIzVRag7YJ9ah
ZaR9vJMsCIhCWejwS/L0Pl4np9HlNCXzqFbFPg1avyVvLVeg4NUCUrSy7I1PjJhPyl+LjYMG8nCh
pKDaOfYY2oNJ8pLFyt4pOJ2nUdm0hEUuhx+a5PJ9oyTfmqLZhnQ0ADmvtYR6ndbexDFdzK8f6Kdv
D2MFBAFeMLwP5qdVpJeUZkoWwYcR8W2162IgrpuMWa3mgJZu81N+mU/v7XI9CIyg1KnCsL/4eLcN
Olwymc30C1bpVXs2u5WP0O+x/YeCKG4wuxQVtSrqzQVR8fEyuUnpwOTE4FEIz4lKqiwPzdJNaUh3
bEIjzybs+esb+Wk7c3RF9eMVnVyzYZ2XWPLTn3WKoSCV6JzQfpDadZydXCWPVCYoB/VFDYQalw0i
8/vyXH9TzqBSqmBNsgITo70nIuFCazISDZ5zCiNFuCXjfh2W0lqU+t8vzD/yVcIZ4r//Wn7nXxSm
//1fH/5v81pcPGevzfEPffgdQE6/rrsASz78D4m0UTtdd6/1dPPadGn7/vdhii4/+X/7j//x+v5X
7qby9X/95w/ilNvlr4VRkf9ukGRz/duj/oxOeZ1+iNc0fW0+/dIveor5F7QEbLRsWehQYUL7Fz2F
f0EuhqAKatJCMeKl+GWrlLS/4KaYJBAg58KASDDmv3yVkgLIG1wGs95itaJBpvwTfMrHbe+yBcV9
xIrEYqFCWF2wL7+/KqAIOcw6nGe7VJfWoEHocwWD5lOBcE6sgh83HL8uhY/TcvCHqaZyNGcDDsxI
NSPNzA6mJdibkKzSIuXtt/t/9ffc/D8zY5erwCUHHQRhl0mEveDHL1QVMBqjivEV21rmYxWjoACj
7cQU8vm74L7hjzvYJ5mmraOlrgNRPAUpzV7u07zNAg3yBCaW9dff5Whb8/5lLNjjNqsPdp9PEyKr
vDHMEP8825p+Vt2hymt3XEIf4s6LVZ1yH4ovUqQBSx0MqnxdBtwkLPyCFp4MiG8urtgHnFuzuP36
k32c0JYPhkLZAbwD/gMMxDF1pxXoTWxZDYkFUAIattltEUKZdGwxUI4giCVoAJZ8fc33F+Tfi/Hf
F13UwgDs8RQDFfj4aOEnE44VYx114D7uRpCeu1ZWG28arWazFMH8wSR82aYSuusJJ/dqxbzIhTlu
UBSInTApO4ZGeGovsgzG3zYJ75/LQBq5sMnZkXBTPn4uCBcgL0jg8FLyOSZAFRNVQ0WVfCvuCtPt
lH6gfy3kDN1JXpzVFJHMkTLgHDnFox0jZcKERYZ7DJlitgQ9eNtisrMwX/mVDFDGg3FgfutmQzrj
/DXf9PR/c18K+tKltqKvgoaqI1rmSD21Gfn8nnNWZSlhblh8du96xt9WkgHK2NCMsqCgNtNh0aJ0
U4X6Kd7AH28g1XQOCFgqwHR8vIFzokHQjTQKqei/Vmlhjv4cZqZfFho7+iS2TsxEnyc9kGIyKszF
QcdjY+b9fdIjpRwOyWgwrERKwbLqWY2zySTHFqjI1y/tn27gYh5cnCJLoUz7eCmOcYlcUoP1LHPO
XU7QNAFj+i9fX+XdBHU0NPBTExqjWnDrMRB8vAxGRRQnMndw1h3AMoM8XsJ+rVdJZOubtrQgKygR
J6POAitDDtJlECvqejYH4Q7nfbASvTXsyuS2FWilxdRmVyJzRhQukrHFAPsdU3fkF6HUrXUlmFeq
rTZnAHzlVRprvduHBAmqwOp2xNmlJybBj5vQ99FlgsxjTl/cAny3j1+NTmcxdmJE4glg2oss4ljV
OUl9yyErpmOPB6mqW2rKp+S6f3h0nI6hIMIxo9SmLW/tb+++WmtmE1aW8MSkCeL/htmVurjwv350
f5hJWXsNzvqQ7igwLP/+21WG0cKGT9MX/rGqsWhN42Ye8Z7lPeobe5gQjTKrnbjon+7pontmJ2jA
Ijw2mZRGKwNahk2TCZ2C/xgnB8mxk9u0V6stiTzRY6dN6dq28mj39df9w0195/oth1OGw/HWNGGM
zMPEJpucso7GiURoJ+mRJ8bDHwY4RilOT8tKwU7qaIDbLR5NzZKZkQ3ZArGqjlurkie/jKGWf/2F
3u/V70OPTRwhJLjfSFPQTArLHx+gOgl2IS1b6aRWvpdRCm8XgBGG7s1Q08AnYPI2tNpmbQ1ys7E1
wZwtI7gu4qx38eaomzyy001Zad1uVFPHK2ySlr7+jMc3/e+PiGLfgJIHw+7oHSNjGt+Uwkecifq+
RraXnUOTk0/MquqpyxwdOwrThMfeyrqbC2dakXOh0HEpDU+ap/kF5oPYNQaIXLnop7sqxVBcdOCJ
6el11xEhG35bBz9G7OsuHH2N4ojSraUJLDnmj5VlD+F178B+Uq04W2lDEq0z8McrpXNev75b77fj
4xOFmsBoY8ZmAvjkyGd6htNZzbrb2gT1OlH1czRT54HhG8l+ZHUvbZBHbH3URF4SQWPaXU7noM/5
qSciAHNsy4ceUW5IQRQhphsqFk6fBC2wKxvtcB8J5yKoY5otc7M0ohN0Wp2nwOBEqdQjlQAdjdzH
6KD7ewg64xNr0lGFgfvFYu5AgVo2bszc1jJ8fptzqjnIBotIbdqHKF+LqBi+8bXS1cgn27P3KHyO
NL1HdbnGfW0PNxFSkcjJzVWQSQDJDf3EfLSMkaM7DgoSKxiIDpWN1NEq2agV4jp9IhnRLsaH1NDe
IG2RoFzN4YrU0enE5Y7KyO83gKMxBQ15KeuyNn+8AVlLHxNsPqknw+iNvXIgp7HzCHqXvK7L6k3C
3pJ0y8D0artKVkWC8pfk5hPDUv14Tl8+BkOCqZ+t7NIqOh6Xk01risMFHVZ16eDKSXjXdmbrsfPu
Dp3IURkos3FOdjBIOwjt3rDw4Fq8/qtybBCblLHyXKr0YcoyS/ZRXRHeKOnOHUo1khcM/ZW6zuHr
0XE8tXIiBR+2lKWXzhMsl4+3Dtmyhg8F9qRZT+bayaUfKe3oBQqYnHhKf7ySgQ/eksHFgDP5eKW2
qsq6r3AUSFL+lmVZhccgR68uZOnElY7XYL4TwiJ5MURi/cBd/PFKU0lz1KDIT1icYmy/70aYPesC
Hro/RsqpRtOnd52WFkkUvH7LfhoM28eLKTMkW2dAUtY2s4q+vBeozfVNUa7ooZw6M33+ZjbHMyi6
HPFpph2TvJyyGu1kYCYKzBnCj92Tx64UQUV/26ivEzvFKyKSU92nI28nLzYzDDUKjsbvZbzjBgbp
YHLbErrrjSg7bLm7I8DivOh1lyL0WRwN+8TS0SsNB3Z3JwbVp7eG4aSCq+CISm2DzsPH25tORjc5
uG6I5u21Fem8gUcqQML+G4bn10Ph083lUibbQ2xcfGHlfZb5bRqNg7KtLJW9TBrmqt9jMnLFWFqr
HByyn8QGCnAEyuuvL3rkd1zuLdlupJ9x+GeLoztHc1ev1pkRdOAyIo5mm6pLYx/nV7ivhiHcFEh5
59yhH6yVl2WIxKaqg/ZSQSi/o1V7f+KzLJXSD/P28lkWZgI1WwUH5NG7bEd9NY88Q1Ano+SrVjOS
4lR1+FtxO4K+t0q0V718iaM4IzDYk8lob+XuROTR5/VssbUyHdEqo+XBE/n4zOUBcECTZqiL2WNf
MZWU5yZwmDUK0hnaUfgzMZBvinqIfDUelUszKJtNOygT3jHJ+IFra/N+Y37VI39Vof6fJM0vvc8v
+HJV99wWdfSc/semi/LX59+rosuv/l0UhQ7N8rFYkSlPL/U6HtjfrDnjL5S5S3QVS4uOF28ZU//N
mvvr/af5J+ZpqnwLj+bfSGn4A+9IaaZUmG2q/U9qoguc+rfXms+jgSdbuj4gmPmEx40stmro2fMJ
j56ogpWExUXbhLU1vgIiRceTSkoa+JoyKXclIjHLHbsqHzdZrrQ1YNvQGnzAxmBxl+odolrLENYq
6M3kib0k2TGjPJDs1DlS9yMqZOnZqNCCnumyaEqXvOSi8WfVkBaUi27fyfnENkS3kXOsicAzn6R5
Jshh6JrAG5cOgC+BcuOUqItxp5eamh86S9KI9AF0emrH8vHcyI1Z8P8cIrSlm0nF+mhyDUl9NEqD
LIcwwkKoRtKDonQYONNZHNJYUjbQnwzhBlkRPv72Hv0aUP9zWffvK1Mp5wTByZEnfDTrCYUAVr6X
C6XA9ED4khkxKuWJieQdKv/v+Yy/C+9JoTFETYjVg13Hx4lkGiqcLRB/kYgq4SIoRlIZzYlxLUtQ
hLWdETd5f2a1Bi4DqZf761jKBckkQuq6ZNUMs1lH/tiVSZFhOsX+7zZzCIlUaiKE+/GE115KQyT+
Xaqio86QuFoutt1Od8XQ6Ni6aEbdK05fdG5btxV0D9TMOioOg8yCrh1aY92GWudbaDdvEySMP6cy
rQpfFmyqhxuCydKbDvvYt5rCxQXh7upbXYxLwm8oT/Megpv8zEaIjBWh4vJ0EfwRZcmRM3enqSpf
nLlJybbvOZWwddGqfUaER+xLExisVZ3OcnyOl9CZfZ3tUeE1dZ+Hq0qXq28UXXWMio1dv9pmj5B9
TGZbXSVzEFUcdok6Q3eeBq1XTJ0pb/UqbabrgLf9yglTQYtaLfp4pZeq8qTiiQs8snfhukKvKV6z
Tp3HbT9U4+1MOrGOX9VB4t7AuJNItFIIHg3J5EnOyMWNiIGYU0KRLLtGIFnqBaalWQ7dMTCqF90I
08lTHdE0q69f0ONFaNk9YolnFeL8wo7VPHpDpbmIiBz6Wdii2BtVLV2Ti4N9WdiY+YaUWnxVVi4Y
5eLbIBKiU2ztIstT2R+qpHRTRYTb9w/0/9eg/2Rz+duz+dSTuxkIOfmw8rz/wi/MqQzmlM0Th16i
C1iEOGr+wpzafy0R1+yXF9zbIiL519IjKX/JdO7AslBPQsXxXl/977VH/ev9CE0Lj73gPw7/pmj7
YfFB9GZRCVz2rtCuCNB6r7L8tqssehFM4JRu20QYDafuFHttGDi7qhzqB1Vt9VWDJ/RCEDJ9nc+T
fT4oxvgi5y2I8zgggUxgIgw7rbmo2378po7BcIscWL1bTm7rbmimnZGm8QPJa3eSEs73yhDibxFN
eB2k3Xymt5CMxCRhV9H6cFoDKjBWeZy0O63T6ZT3LST3SNj7rGVr57ZppIXrWKpRu5fYE1aVaPun
xK4mdvtCYOqJclKfjEwZOzT0Mylmqak1l2pd2GdxZdQm6UlNtmfHiPq6rkxmxLEsZ3u9rKGpJ6cO
zHmdtDN/CqVoy74Y3TUkWrjVBp7a60xDrE0jqOseGio0mVvhPL3GdWdt+CjNeRboBmFngXKll0u4
oa4MfrHA1s0xkgwOrq1Sk4g9IoWPQySyyr7pinwTaNGFbgr5LNYVP5PL8Wqwnhytu2qjGFEndUuz
qt4q7bshJMDqw7DHPvFSJ9NBy0FtZmfMB/uhb++tDKRO0tUrSr2uLNe3sgh+YuTq91U9PJVFkO3A
u6mXtW5DoUiEW2uNxT7VfFHl0T40bbXnVl3aQr8dnapc6T3hdxVAmSkQ4UscG1QcS/sHVCTUkoY1
PhNb99M0Mb+UmaN8G43mW1Q5u0GV9hlHAFeEQXrD3jfeGNVY/Mxl89bMa6zbyj1Mx9vAkLdTr6yS
ul43S5IEHP96je9C9zuEvb2rR/zpmUCydVza5XbKAnXZqdyYZXZXZ0p1iNXh2dAmaJwRieQ9mpmy
6/yhJm2uJ8RTPdMQaLljEd018TANFD+M0MRDKqurYKjlt2LgeamSC7ooTnDjjGJJ3dByt0qKjSFR
Mey7XYXC/GHQg2k/WqaXEGSV9k99mprdT2ght3VogWf8Vhlt93/YO5PlypE0O7+KTGshDYNjWmgh
4I6ch2CQjA0syAhidAAOBxzD0+u7WdWlzu6yLtO+l2WWFeS9BNz/4Zzv+OlotEg0RAL2pBHhxKov
ohTRIhKerBjCS/TDkEF9sFjP8Tuv01UbW3gclovw/QZvuv5p2WH7oE0e7CNvys9+4aLIGXqKgmRc
WoZjVbsrCy2/I5hX2DNB8RdyJPdgultLbgE2yA9hpQjQWPVpFvrVdcV+8HASzutO5u5ztRFA16xi
N7r945Q35cFftI12u9bXk7d4aSPKd3utDuxFpyTqwB5QD18RqOjup366aTVG9X4qb7wJOVREPkAq
RcRcy8Wzzc15IBnswNZW38l6sK82r46YizPpY/XhJ52xLnXqpVglxi4RdR8epavv4V1o3K4qu2lt
yhAtmxtrRIYucUul2pJmj4KG1G9S1pKqy59lUUZnIjbcb5YkEpNOLEtxl04Jhd16iMOZvIF4nH41
Zf4qy+FsNV/jWjvfmmhTe6kCzOCENp4ddSH5qNe+FUQQSfAei+egBg93UxBNx3nh+7Cr2d/rql9S
EwBAz3REDoFVsM0YbXyegEwwfnjiJJYsOjjt7Bw9LcIPJ8vDw1TMpJb0m/uOyuEpr9tTZiEo9vvq
REbvRy7rx66YRcJCCuPMriq68VmbNU5XWZtktaM88WVWHSdy/JDYfZK/uO0wh+tdn/mfBTONVdW7
pii+573+FCvBlHWrT9UgCFbEGbioKc0k3AOxQL10/Xt8HXet4z9ZlobXZhkPTMZ0Yo78Zg+8jnbc
nUqMlB3eM4SNC66CjJzDAQlWm/lgUpr+gY8DSqvbyjvpe+SAkENwYjGGWyTykMuvDFKz+UTUFdbW
ovxu0xl3o+u+x6WLbUkg5P82tlt+paVTHGTpxgllIymyY5YTX9e8VopFol14Oy94Z2EMdQMtcHvq
3dKDFcE857Xg/nzwvN57wWLOqR7lH07p8u4K1sesV4nZYAHfbWRcE4Lhp7IxAvqW2nH0REXiwj07
9zEWUm8prGvPNvYEtGWU18KZxg+q2HlJFtf3P1vXasWO/AV0Kk5JNZ9Eta12clPhkd2VuevKoY5A
yHTOywT+Kl1EZVlHaft3DWnUd9KQocv8MvMelsEZ03EYHGys4BByax3OMwaja2jQUwRf47KliHVz
N7QISGe8v6mFC5wXE5IFyyTs3yb2E1iD5Yk+YT1CFApf+zzfC0liXjaehik/9vLULaY5OcSsnDyq
0ykxHIGsFw1UkvnkNcGXRV7PtUf8zY6k4cAkeokmqBfCOkXjXB06TFCHkM+iY7NdD1I5D9pa0jyY
+Qr4DGYJvo/LjNAAPOzTpn07yfRPs1X4yUwfvljTmh1IF8FGzWiOVS4Wx4otwz6LVPA9t+vuJ173
7VsehSXMWiNvPVVX37G8FWfMVLijvDK/mquuuKrd2LqziP57tMqofy9XaCoJw+qV23ONsnON9JwL
ewyeRmLDbmRpt99Hp2s/CifYnklzBXgRLHrXisw+RDLKHkCJNbugtbOzdtbt87/r4HE9//rf/5Pg
rP9iFnP8+fFXKdvlP//7/EX8caGlsR3FLc069qJo+VsRHP3BGoJgP4Z6GCEu68J/FMHuH+jUqK7+
XMJf7Bn/b/zi/UGY+p9yfEwNAbrK/y9JGnX2X6cvFyYhmwVQNyyF+Nf+2oRrQVJPjC6sz+LuGZtO
dGs6V/0LwONfRzzEyyHl5wu4LDNgLKJu/esPQRKxZmAHksjpIR6o9kKE31ycBNnwLxrDv36cv/8k
lmwMLviOOAP/+pOislBygd51mSVR1omRRNV12f27P+0/GY/8k49D43DJQEOtjOj7Pwwucj8C2gW5
iAQudcrjLr/X6zAeYBB0/2p7iFT2L38gPhFbOnYJJCZG9LwYpv/6iTIPv0Xu1wzX2S4mUweuA3iT
xKCvFrg5uwxQRIE2TQf7BuDJdB2LiLWoKje0IlMWSCKBaY7di7WYqzrKGXQggx+WIYnxnW3P8VTa
3h7+BhilCtqAe5cXur6vZ88le8z28k/lZHG+h0EHyNzqQiAZfoZ1MZ+XliheSID53s1V8FW2W+Un
2i6kOXid8b/KrbTClH9CVI+rVPxgp7ScX4K4Kc5szyVs3pohnaR138TRVUaeFlRp1xvmOyyawcs0
Gv5tD5Jan8SONIasxDH8DOOWXsW4GZSbpY5Z49d1uL5Twpk38pEvcFzUXdT2janGhHELntUx9CRp
lL6aD1lo699tPcts39jL+sH8Y3ld0Et+yab0b1XHDgcmRzE9LUu04SckKN7wwUVhpbEu/beIbKue
yX9nfeiJEVImZP2SYcHGKE1SepS4k5NTt8Wymt4iUG+uvXOoUN8kVKf7LcKvjkOj7n+I0G2f3AEG
GxfyXN1AAacHmEk7xiOi4/Ft4I38aFH3ffDWTD+LNcaOW21dQLw2pgOToHnVP0NclGAVHP4yNrek
SppcShgG3lqzwR/V/M6C2vGPMlpXnW6hF73nXuvduZ6OcT3nBo005mB+CWXq14U0c0Uw73K/9XPR
pRvrj+cW5arCgiPFd8cQR58406o+yjgeMec083dVWxT1ZbCWn75X62fYMG5zcIlFvx1qLPegQAIu
8nrLl5soXoJ853Dw6KToF/s36KTq0+QdWm1Uaz6cGzPkj27uqmk3CYhbyeBHQEOytnKuwCfgrI3H
0rpp3CazWei3vZOCHsi63Sz99nG044l4j224QKWH1WXo1+VMcSOkGNvjss35Qysd86Oew+KDHLI8
fEL2l79NQRkSwTUWIH8GRdR2ulpgJtnb2zPQsRE2y96oOoD2iHgCbWjl9J9aaQ8EBRv9N1yaTBLd
cPY+IdKxPFVB0WxJkC1Ep4wh2gVisa36ztpslnPdGGim28smnxCsF7BZROGiAvBFl3gRyWrIk+r1
h6lK2sBGObz8i+fXDSd1w1tGLhYaAhzj/S+n0LYPcY60+aSdrFlgmpq6l4FQ7ZeaEz/eDXZQ/JpE
M8dJoYvwXXoqeERy5Yi0a0Ki9fhl6o0aNx4e7Snz3es18wudjDVsu32z2Dz/dk8k7a7fvGWGMyr9
d43o4jMigu1h7S9KLXyJPDexzqmUysoOL15YT7pA0Oj7EMcu5m1jjDkmM+/f58ID9ORV7lsXZ/y1
6nGa7zTAk9+RAVWQTCqr5zQrWpC/Mfmn+zrv2mkX9Tax4jURatZOZYv4PnBkgv2wojnxJ29WOw6c
QZ7jIGt/llB2rEQHXsYTla9wBvJO513qZR5NJNOSSiYwHgfa1cZbbzupRj6msDAFw8t9AcrDf+DY
FQQ0zrSFCIK88L42h0dlAY5VJXEXaIiIZWZh9Qbaq/dlszaPOLGbZu+Kbn7K+QD1wdQwOKI+gBU9
NG69ExlKt4MOxJyB4Oqq5QAdxMfqgkYhOhrQP/RZleuRj16a4BpTzvzutBBJUkeW/E6IpQkP7/vR
5TBruppUXceCEUIyGgQZYtt3oiEjDv0LqC68uwhnys4Z+l1Z4t1bFASxtPE4n8Ms2xlPnfF/D97e
OCGR0Xpe7DhxVuU/DEZiVsu2ofwUPK2ETroTysSmiBqJNXjyTNrl8yQB9sXFO7sY9hRL6+e/S2f1
wcX5lXkQjazAOUCPIsfRHpfnCYkJCINIqHWPhzsQp7qFNUYf0sVlWnorNqbaMfozM+A208KeUJZ7
Tc/hq7FQn+I2p10q57ZUuz4cxGsrYJyhawtJ5yaU9/eUdRcYGcphrMc4k71oLYKE+gfkithG72Rt
rqJubqM4VU5Q3JgB6+nkZeJ6nfzmm02I/AeKmOGHEy0NUERL55qJypjfIsPWd6Nn994xdgjho90r
lZf6RVGWOzk05YsV9vbH3JXLE5Mv2nZud6s+dnosH2SblV0qVnf47OvZec0xwbKgna2MdBWjyBRV
FexP9i2h+rA52/bNFIFqmtys+2jnZn7sBrg6Qg7OA9dCeKf7wZ7hRbgH1wrDz5l/n6heXRgXI944
Dac6mqP7dQ4uz3k+cMmoym8J8gtb/Y0pYPEUE7K5HgZWc79qAY0zJaaIfMMQDzfXbsj5lQinH65I
XQQElAehnafrbHP7DO4YLenoFMOZ9DLrQ/FtjCn6q65JjAcSjFV9APEmZ0XTxhdPOXHm3b6YtI33
HLBMYmDGPecmDH+WSmkQnZuZb3tBo4h9nvZ0z8xJnrl79VEi3GtTu6y2V55N52cHbQ705eJwgVTT
WkNccgyPE9yspk+ivhrfYQwBzFnXkhOgHAz4R1IBkemKUcgbBpIbd4q7ViLtVazefR6++hBuXfO4
opn8gnYFHYGLgueItw8NvMnLH+54eT8qVmPBzrFZUSJz8NpXBInlj6DSQCI241sn0ef+ofRkBlBu
8GaRLjRuTWL/uWcihjV4yf/cPtl/bqKYQjGDhc499YdwndCUV39urmaqyTgZLwutdfBAM5GoWLLo
0kzF+U7HkVt5byABwj7IZ5ZjLfSy+tFRojHX2lGKBZrKffHo/rlXQ7nP3877cxUDWY61DCe8+jB1
zoJ1I7IUehMLnOXPZU5tistiB013fd0abw7OQ8G5xYPTOd5+nEvzUOWu2x3BRnjW9bLGBSNGQo7G
NFI5szVEOcO3vqTuZFCF4xZiST+CICOLYU8POuDKdJd6v8hA62T1YSQkQI74ywunXj5gDrrIwyPX
vqosBSqKFY4sU1FPhXfvVbxxXCSW++hqdyTU3lTg4vSCKf9hdANqIg3qSROj7UY3Q2+HhpyfoAp2
VU5K1l0R9ijcVsJHq8O0OMz2mYQtP4eKhIjE515sSEj1wmIH+9P8QjGWUUEW4xIlYvRGN0HCWzlc
8pffecIerXiwgD+nOeliV2Lp9K8JJlBJDGmHfaTOLUemDpnAZZLrQc8pLlSDdEIzM0bHwRlsd6t9
nhvSbHfoBNk/WAWgucdtWbS+HUkRivexzrz4UPu2OTXmEpXGCrSHSdUYEmUSB5X/RziDfti7G0mq
+6yJXbLDB19X3n05Nu6B7be7neVqal4MQOEMgcqxhfKKmxzZ+mSP8lBmWelw5LhGnDIC2bN+p/O4
nfCXA83awdGagp9OQfnPCoEmhHvZztvgQ/ehtxATgiWZzOG8jsWtigQTTidr+jcnqwAZQ5Wo7O/Z
3C39T3KPY/WAJFCFD70rCq4pQmoFDUsX1L//exrxt2kEetJ/17P+p63cczeNxf/4P1/czP9hN/cP
WYgX/YF6Awl8xIlBl3nxZfxtLOEEf6A8QIxLU4Br4x8zCct1/3CYErAoo2q08XLQff/bYk4EZJAT
1s0ylnbfvfxz/+YT/HtH/TcFD1aaf9JhMxn4a5PNhIMsNzxfF0M1Vh/233/te1l84CYxTDTLwJEu
K2eYJz7izJBUsHCcWLUJIEXGanV4U1xaRIVteKGAz3Jf93eeswXiJpCTkruhHxbKPiFW4qW8ptju
hKim6HFWyJVo47cxz55qIQZz01Z2o+g4+3g4bTKojrUv8vzKnXsS1hAPTADmSgo380xOrpshPIDz
o9OQ94uF26hW/bNxnBDiayPd3MGVnVn5YzvpDd4f+Lfgh61BbMdpzKfOj3UFR9pnW52tyz1KkAWG
y8aozuwpHurxZYZCGbKfEdhDlmjdmnvZyQbJbKui6tl2ofM8ueXWyw8N/f7R54WEmEWJBcKvU3rZ
cbGF7c51FlpyaXrytBozmOjbtIadr1nuRChJYwJ3mw+Zj4zkxwg9H5pouil5JgjbxAyExsHdeWR7
h+stIhi/2najREXiw6fmkrxzIjVFZcrH69Z3f4yt7WqGmNL/pq+JkVWMptOomIquVruYHkB1FGJO
nLGpWVvtnuqC1cdj7xTV8IOlWqnvygD8NXuMfrbOsveq6Cua9DidnKnb9O+1hqKAxgAzNucfCxfP
Iufcjpwm3zVw8PAxFQPyamiuwdZtJ44gJ/xa7CYgb73dHOuQdU7Hn01JXAbUYE4f5/ftTGhckK5e
FTCuJyvSWgqwu6or+SLKJoMmqqjxSG+cTOfdmbiNtzdrohMlEn0pJ4xmhupJ/xCLo7O3zS0W9V2N
c9c90Lzv5yZWR2BH3zxavGumKzX7Cva8+QxhfYQILtaAXq6rsyUlZeGNvQfDnZxx/uXBfSzqmuIx
gFsK8AZzjFS5NVBf5QtfxLI03Mhd6L0yasmmd+XWsKx9dxgT7DYYlEj2sGGMRlMvpmgXTiTpLCmp
7/Jbs3QtIwVRQTs020Z09Ngf+KNaTDwKe7HBSPs8xlQO1Ng+PWq6OGVNRVRWwbvCilmdY78c4jaV
MdHZd/XCxuthtuIsz9I8CrjWbOLUL8QAhL/TTYkdxT6WlrtsH6QPkXa994HTunc1UT7bfeOywXoN
gdW9183K9hAO3JR244pqsIsbc+ANy975T91j1U8eZFnhks1GLhlJ3jGU3OAK71UXI6gZzPgEhLKm
iC3Gwm3ovpnsGFb9nbDeSgMO8GOVcTz/ioSOozMxNPivrL6Zy1u19h1iHptJ/cGB5w6fbqZC34Nn
n0hHWDxs0vcDxKXxROyEfMI8zPZ0XFWGC2Og9kq3VVepmPRg720TioVtsyGsfFqt7t0yhaLAqL2+
usRTuttdn/HOYMMEQ7rFfKnJHFnRQudbR6cQik14wLJq7dEBqSCNw7GL9zSOPtqaqSGabLKqm3q1
iSJghVh710Rhg2pgDYAFPc+6ltzxPkcf5M6dfCOKHe7tioD2mugb89Ct0mp2YDuCiaUc8a5J4/nt
G6Xo9jvrRHDtBOWWmqmcf3VuZPZ5NwdPVCFvW+avTxn+BO9c8qEdcJWZdZhdXR9lbWFfsDdakUVx
fl5mZ1GyhXZ3hn/pHLfOzHsaBH4zaWn9Tj8d+ATjMFHAEG3R05n8fuTf3NX0nfsLDfLJby/OHZqP
o8qm9aZ1G/ktr+T8qGE5uldZqL9YIQIrzMpWHJS19e/9FncvVThHmD5Hx/0ysLJJm/cDLwHFGCbD
VpJNIKPR+ZZ7RCQkfmvyL3v0wrewcUGVLhMysXJdgv0wyqq5mgKqftC7/nfYXwsw6cwhjEo2sJfd
zq1vRiMpHZlMqvsitsJ9MLPU34PQyZqk1d7yexrMyzgEhvByaHlv7InVN04ACIaOsJiGS2nVQM8i
8StqTHxXanFhkQIk9eBz3jaDzn7McJmdm6YbSVWYmoG5ljtX96Gqwke+5uUcyLj+ofuLnsvpWGuR
UWByUHS2GNjSY3lBEuldEP6O07NRDIbXmcs+3/WLG6hjaIR4Ihcj4FQMizeiLAwR6ZF1BMkjvgWF
Ht7pOqeDg3bwgMiifOqFp/eKIdHJhNbVGhXMVryeNnpRd7OI5+x+1RZ5jdUKfqWXLIPZ+a3XI+pD
/vd4Kl3mGMQQDOo0ra195c22/wKa8UOovr1ylvymLsCFQOf3x+9O3wueelvchmK6r9eo+dZv20Yu
JDCpadigLHcdC7oS2nlHQ+tP4/A4NVN3HW+XUsDDwPFeZjq8wiBrPaHPqXfgyrt7O6uLnVtbOTta
MxyVDM0eLY711WwoQ9JYVROjN4bAj4vdqfrcr92SrBdPU6oXkx8sWPQ3zTZ95WVF1n15bpXK3jPH
hXDDPFQoZe0rgKavCvpm6pX9HXDi28FR07kiRwffRSftrwxMMjPu4loM2k5p5orvlmUTf8UEYmml
OMe5oVzQ+krFlNhw2DhYwI93qVoGgtLjbc6+LXGHcDHYfrleVpo0CBHv9HICtlt11/1MrEA7VGpn
oPf3594dmCmq3mZZUI73rYZhSZETnThQ4xu5VaxyZe5/pwyygh+qG0yOQWt1YkwN8K3qBh8saHy1
7eLSQtiIZXx8bRrWi7shgKq986MOHoaxsqnvd2E+xPRTPtXaSeZUJU/OZs/hexM75qOIZEDTsRbr
qaymdsdS0wYj7Hz1+VQyppgs+bvmzr9DbfDadFb1LglYPTid2nCqYvieMiyk115vylM2xs7O2MhJ
E6zHHDD4gJM2tNVtAzyZuK+Sdjsex4TtUH0j+zV649Ww1n1lef6RiOIJq1bR0F5Sa34nQ6i0zsyg
OLYZ7aOBmZxyGg/hsK6f7M8ZgcWm7MZ7ITKFeLlXnz5A3T2rcSInnLn5YbJKAqq3mQFmgQFdO1hu
fAH8aRj4ZBVkfX/vXuIm9rDMspS2KN9ZSFTWZHCYWGRjye+TkyLSzduNn80qP8i+bW/o4pckbtf2
2Lmm69OAhIiD5czQrWvLImhBuo1K8F8xRA7mfD4sG7GVmqb+xgNonfblglMRpdL8K67q9rllmv4O
hbt+g2st3pasGJ+ApncMGUJ458Zeo9dogFdvTN0elqn7tcnQPqlqaBjy2dFt77TytgtmLJjR1vyS
s+sdp1rYgIMIzlTxhAy28yRREYTh+kE10WXq8snMxDrownIw4Er54vrRdoWTy3mlX39pShttrors
Y1dt5jek6D5dmvB3x9NwNHGjU1TlVtIX0IExYz1RJ2hu0xK3rVKxnzKljR7cFktkRcb4LamnPLPR
wnRns7PbutO/y8aHV8gLAD5aCPU08Nf0rjTD7Z3Go/YqPGntutZujqZrio+ZUvJUMKEgphVtErD2
tjkKZvZ33TyJH3PXNsitpFhQLhDflFhwLY/j0lOfhu1a3It5mFChVjW9NPpmZF9jzRKMpq+lOFvM
nPqV+9WW/nRuNgoMxht2uJ9DeYmQK0MHRQzBdZj154Z4gZ4BTV9vVA3gZSkaLFecUTuRTNLKyGEV
mDMgv8IKXPUgmpH06DFzX2QFHJOHs0efEOVwuoCsiTfLHfwvn3CkD5Yv8y0MYsrFTQw/VhfXzSZ1
1qVDZQdAfXXb/4S4Iq9IaCzJGgIuma6bsPc5PqCdsgZlHi+xRMVuDracmk4/NO4s7nAnDUfHruO9
bOT4FCIRvxuBsI+pJnsgyZvO4N3PyjmZ3EmRwDS15RXp7VA24GzyJHpD2IbgrqqpvlXkH6dTL3Xq
MICq08ECLxAhyvR3wm2aXRYW2w2uv9C+7Xi2m13L/JWPtOLeAtrh0QryxM53pAfU31gNcWxZa5H1
14tfhadCRR5pGPZ6YikoqiszlGF2sfrpl7lne59AP3XSFZaZn06hg3ROF7WzvE56vcWOTN6TY9VN
QaVtF6e1aL09NYz/4GXGOkJ2CNARgn9NmrqbHiLO4bNY6+pmkVv+EWpmzefczt1wX3cYyWbho6mr
14BDqy7BUZVMb8C0Vs2wXYOAZ+3n6dKg+5rqdwsey3VGdve3nDHSIewoHBnR+ITGRKNEnASW0OKU
e80nv/wwiLr33ViZtwGe6v0kOJ+cYEBa5wWSo2osrPtpm/L7iCNeXMKU4lfEu5cSdsbYvNIg3Fvd
eOEeh/4eT0IXUT14NskajKnjTsw/HWrK/aoC8Un0CmPwtvLtLGlY0943HIpnXB/iJhJB+42xfIvm
KaeeJhKFPIilH/unvo/tg2qb5nq1R/tHUOekxFRZcLaRvaDoxmX7S+AQ2znkMz9HbJAfbbKRgKTH
8TruUDJB2J79cj9dFO0dMUAcFyp+qQ2p1p5l5hNj2OlVXGKreCL6H7492edVZPXn2obVjSqj6GrU
3XzsLbS2s936Vyog1QWqJGIsxyE7YDTr85pZ1e9grJp0Rb56rdD6JYzXsk9Ul+zTfKbEgVzqJ4eD
kcsHPDtb+KV+LMB185AtmuF2Hz+WmZ0d3CXWexw8Zz+wp5uGBEOkkn7NrJavICXBQz1HhIH+GEcl
b91+oOue0SQWaIAuzVu93vk8yZbrn5qsRRJAuiOLpRLF2g/iteR1gP7tpiJoZg/T/xnvBFrbxXG6
Q8yQNThwhq+IsohoOc5NVl5ha2N/P5U+ATUzUEFxYQ0y9+SSDlvQjKGkMeQMl85jzNT+FTy8DtKg
W2eq+CmvRYoccOP/MQfxJYkKD2ZFfxYm4GLosBmhUFlDjEpQ4gUntgr4+ceLJ499xGJ+qqETb9Oi
55fe2aR/cWn4QHxZjH532k2wUa+W+IwCtY+v102V1cfW4Tg6VYpCf44l83AharUc0NxIfaRe/kUS
RbjLbD0/mFb4xPeo6MuOKvOuy8bW1wRmTtV95/gMlSKq/Yv8mtS4aqg/tD8sC0jcmpd3ccGp12rO
X+NsDU56EfqZ6Ud2VOUSAP52c9s/e5hYUEIMOUjAZfAFCBS/xN2NMkfu3HxF6soYu72yWP+2yYxn
9aadWrvab4zh6uOwed4hRna5Kzvl/wpym7A11qDzHt0jwLyQiiqdwwwnpNXYv4OLPKzp0PgucSjn
VDumrg/0qNu8HySF/LkPUEvvlshdb5jujOg6cgVpjCuzSVsfRj3CS4eQTHAqL8sgyighpIfRV8xa
MZSl/JxGxyd/xkB7DoPnMiOWfZhm69Nmr0Tz6zEP2LzluWB9je+UKCGGVGG6SNe+s6qyenSarT26
M9DSaGjD2wmA8XNI3M8dn5RuzJL1O4KBAZEnm9t00JL4M+F49d0aWQUk+K3fc7cSNhFFSEQ2f11v
1ag6wOjMGrOU+EREvd1QPQUduI9Ss59FZy9cmHqmbR4Cq6wZwGedb986YcZ4sHYuCqXNXrzwatqK
zQacGRuGb2pcm2tGHvCB6tIlaK1cJlTBFBGW9zz0ussfLFLGaN54smay2twaju5vIbep/ZhyGMmM
7gc1EmEVDX2ZDIHauu8lSsCIEPG6qFAYE8ySvY0+a1ibpzDIrKMrDVtVoDzkax2bKqz9B01HLs4Z
Ou0xJY6AbmaM5zi7LoAzbvvILvmpxeiHN/7SR19zNVbxjyXSmc/yaeRw2nfaAw5Pzkz4QPsgqhfo
2AGY67Uq9Vl0URUdiqnLotuM5jZ79DMv6w4NrQMM7ZmD8rCNNT+1zKX/q6VhJu0JdUvSOdzOSUlw
RAXQO6S9XZK+Enm8W300OvsMGtrGVpBR1GMhq745kb2G446fPR6CcIudfT6Z8VrMxVgeZslV86Tm
0GyHsnZldrR5m/xbBP8jWsy6XsXJrzMgMQyJiIhqOhSrR2/ZGEuC3NhI3LYinx+uLduKdhEfND8y
LlzNOY+1HB9Wa5QrEou6WI8VzkfrUBdsDk+kiFrWQ1X2sTxu1DBeEqza7U7sDYPsBqUQKLCBXsp+
CWwwfz/GtprY+w+VwJAf0io+xNvCz91Yyi3p/9LhGmF0IJ8Eut56A1C8pUIWP1nY9VfazuItXYsY
aDlqre4GBeyyAYgxa4TonAYrtWZQKxC0ZPCgFznfZBMbozBzGQAqXk86FIK9yO6hRiKmMiebLi07
cpemi4Cr0o9uF35naolCoMv7J2bKiFV15O2a6VIArv0xbKYQf/q26dOUZ87O7qLxqSlle+AJe4s2
wFMOGVRs4HNzijZveG8R+LPu7YLvUmtgrrTMC+txiFEZ45VDIwQ6nLH9hTLjZYnkuDdD9Mbjp5Oo
angvxjFLMGYyx2cXuqcEY1dctHGibFjiW+2SMjAy3yqa4nXYKD9M1YdJpSzSsEZrOIxikxhe8uJY
LNo6hWagMRbUY+2I36+ej9oLSX6LlEx7f+ODS5t9OAr4PWNyduZkcaZG1GLbySUnIaAnLuvsa0N6
VunaNXMWjvMVO9I+ap3yp/aK6OIL4LWvUcpi8y6MZ99uw4ZwvQmvLaPzU+V1ci+sYsW00TzpyP9Z
Bg2cdMmB/5hHmXMkc6Y+B7gQzsXau9/GOui/cJYWd5o2DV1ML5uHZou4yZTPaQZE8taZJvUOxGJM
be02Z6p+u0p6ftyPGcXoqfBbb0fGiLhG67V8RS0u2dbXvObE9phj1jvBR1GZG7MtzffGjPmr6a1g
R/8Rfnpo7D5sWTLF5Nt9C1mhJkYX5TMOErBpi2PuHKdZ9wNbI1AyfbuXnmH6ZEycRlY+HHhKxMHu
i9cA8lp1HB1FhvSg5ipd3Th/snCLnnRQ/hbo986lWu89ZoxJbcIXpy36nVNbHNyqtJmNIueLl+xL
mLk6I4+LPjo/qlLJvJwsTayWHgFcseh32+a//l/qzmQ5biXLtv/yxoUyOHoM3iQ6kkEySIqkRGkC
U0Ohb9wBR/f1tSDdfEmGWIxSzV6apVmm6V4h0Hh3zt5raw+9jfBxByXDErZBA/Ky91Vz65fjVzb5
xrrChgiiFZBJ7ebxLfFYwcYTVGg3vq/v2JF9KxnCi86VtWjMbgs6Oiu2LMMOSET1NNe5qraFI7pt
kzbyPifPC39KNhYf5nq6I4kVXQKhjtvZGJqLUscGIhsM9nW05CcUqVhXdn5PQKZBqFuo1CZiAJ/l
uIy/Iv/5gO7kw9RNj1Oen3uVoAHS1U9IlerLrPTOU+QE5yjAz5PMHj5XYpyvUz3tI1SyW6zB9MWh
h55Fouou+1HV12UVjHvhUgEa2Ole4N/hJNQwGBHoi7NwrmKoZN0uloF4lmHH5g4p8VIVDkhKkZ6+
8G31PVV0tCR1r70vkboHY31eE3u5trqw2JmkBNEVCM96+mybuMdW2XvxsLZa74kZtf+sm2GP1CC6
SHNFxKPOvH6rpePTMMja844M0akAyucmTUHBEdsYdVnhDuvO6sm78P0clZrduWgyaY7vOcstadyM
l+GM8L/0kpwO72B7fLbNnI7nCMmmzdwXnxozY4VVkXg0C4G+B2TRho5TtceIx56lVGB23OpRxd5T
rPgyCQQZN9iZmMx98am0ZmfNy1rOcBn0BORaFMjSNki3nGk/iUJ8J94WDu7igmkdrySwkPHdp5V7
5SCt+xESYLgSFrltDWII4qfrxybnleJJ18FaLME6WG2tvddnCAZaGX8CnsZOcNTtLoUTzSyXEemR
eOXnnpYiVi7EyXFfBmvEaHHHUTJz7+y2Hc7QN6qZwKNmWRam+AdHU3YeFlEqY84EyWTY8B0zte8H
ysH4P3Ci55H8KBRiSD+mlp1FgO5Zg6pzH8kaK4ZvjGSIuB7TvT7rU5UuwobO2dAznIZtNaRXuvT0
nnrhDSxpAk6ror0jqti95B1Wz86cRZQcKo4sZpo8Olq3V0NW5A8JMfKUUlxOBWurGr4v5eKfRsfe
ul50iNZkpsg484AqCs2kTVkkZB+atuZ2BWpFokX5Yi9gX3wZqSpfgCqtHZa/olXbbhzN6x6zxo6M
U0wnYvyWWAaOaA0nIMPmT/zFRueG2aysiswUIt8sez9mqvsUUVa9rCcWzTRImjta3dU6N1Kio5ay
GmoixJA2grGvFDPYTKPS4ugjrtHBFo9zlE07e0bC2cn0RzC58YYC1Z2owrvOyAMmomgEEzDnM3Fa
M1pWx6SqnTvhyskwZGI7ImCGerO1MTELpsRarUp6E9G2TT0Zs2tSCJpR6mRYj5DxrRSCw23mwUh0
aauxuy2tm55GLMUgp931qaZCNCLn7qB+/fa676bZYvZBWtzvmmmadolZmOeVgyirDUXxrOdqn/nj
omYj8yhthXHDTE1a88SyzKaV8MwgMh88x+5WpOb2J7z9x817F1QJ3CLPhwXiCLg0r5v3sowHw65w
IQEOxxTGDhg+Gd3e6S8BtKheTSQCAqyeg/zU8o+cBdHg4oaKygweJwn0+9JLLTKY3FmYJzT/r2EM
AbcBjMEXQN2E6WIvOPJJRME0ZE1ZpVub1qq/rXufFCJaLdHnvmYPuQl5qGzD3DB5ELHn9mcv5Btv
CSKObADL9QmYADZt+S74JG8xPrwwKg8S2GPthek2rQynWEWUZB0MCKgYnMS3q11g+GHzhJgi669N
XYhbc26oODjSBTnAqptcxWFjhtei0+0/JPG/Mr8/nAZRX6ffqR/VP7tjEvX/r7hqsXwF/z2f5bqe
v5bfUqlRLT3/wl8vPqJf/9JvZ5CDPd5mQjLRL9roJRy8Hb8lODbYaXgs8PCwAICLDvmTf+GqQVKz
jAbQkG1viXRaLDv/UuFYHrb64JeV3SbgZ4lm+AsVzutRzF9jUxd1saTw6Tk213r9zZH/4RpYTwYS
VYWxio3avSIcMruT3hLM/eLRvPGBLwP13zCQ39fCGuQhKsL9D6Dt9bXYIIY0pAgtC8I+6sluCHp6
DqOdECcbkQsZ5PFf0mKX2wtsiJzQB0CsWMfWJ6Kqyiyz5EAK20ACoE3uE1bFUwzON24MugBceNuy
EEYdI7ILSJaSRvmAFTyEiwx4mqKYGbj4yq0qcEmvrPAbvP8w33hxC28UIYnlAC8/JsckRdH4bkd0
LY3ycBU72MbXyJ4yVhAfh+T7F3vrBokDwYsGP8HGcfn6zUFBkMJCasw5okJ3RYnyB9J3eS6Nvtlr
pCHhiU/laCqGiQPSDb12CLQBEvQvPO+LqZAP0uxrOLWrfkguzXb6Ni4Fe63dj+ye6FlW3mUiTxFH
lvn15fe5XJRiAFdkNaNQfjQWko6doDeSMz1m6GTN0lv0M3Vx8f6z/PMqwaKfc5C/IbQTwZHorZdN
iTukGFdSNORC+w1SlNb/9v5Fjr8O24VSR2Oa5gwcFcs5WsrGify1RjU0hV2hHsMhn25zy6uxg+ry
/K8vtaAmnQUP7/55P6gXsiQbXPzq8eKBIN55QOZhT8OTPSR63r5/teVLe/2O4IkwX5kWQRpMIkdP
b6A2WtLAoGWEMOysmDr5OWn6papveDezpsK38rLxFIn1+PvncYKtgmIUAGdf0pJef/9xB5qiCRKu
KryOyv08Xmb0MK7shgiKCUXDqVyrNz4SqCrg8JgmTab4o60Acdi0QsuaklskAwwfdnQekG9+Yli/
fRV3SSIBc/7HsC5sRGw+2ZsrHRK912Ui3gw0O0/MVG88PKyxGI3swLVZ6xChvtzWRAUI9tlk5zTg
LwOo5xqHSKaoM1Jf/kxI0Lp9/xP5c+4ARMNGCnUrN4Zp/vX1JkVLt27oKrr2fM5TXlxhocT/pJ+a
UtxkgSLoUIkTwTZvjLjQcnDxOhDTWAiORhwqbaukNTuDipj8rdJuja7ACwEhzPrx/Rv847UtcxR8
a5IfAMkT7vL6BqXXGBo3E7nDgd1eDzPhhlWFhv4vrxLgemVDzEFd8BctQuCXr202pAmppbTpR6YT
8d6lMW6arhP3f3sZZikQc3zlrNB4315fhtZNGgbdUpXzEMZ6QxiwQhNK+5dXCdl4EJIhlgUaD8vR
AIZO1lGOaCxgihlcxZ5+QVvTYX7/Kn98A4xYIMAmRyN2Ujy91/dCk9TqgwC0LaxcYw+fZb6FJ0fY
vNdmu/cv9cc38OtS+HwXf7L1C+v38u2YI0asIVvK1W5iz1RFtOlcTE3qW9v3L7RMqK8m3CWvwAV4
ylyLx9s5WhQREuNHtmjh6caLBHP61Pnn9JBaY21xqpyp9kz5tPYkWidcPSNUjWDIgvGv79dj88F3
7wqwvhR5Xz9axqsNI8+nVjz2Y7yfIprFZ5ZdNvWJ+/3zHQIcE8vssRjv4YW/vhBOLQxNAMlo+tVk
rIbSXzoO+jxGVvbw/qP98x0CXPJgjxIEscA+j3ZV3ixcqUpsJ20/Nze+Af2jzrGk/vVVyF/kkLFQ
/pjrlxt+sZWaKpAWdkGbNwtAy6GnaXGQDsmJx0aL7ehDCTjDmJwhQA2wmOCIen0dqhoId/wBjHeM
l2ZbsH6RZzsk8gfBCZH6DLIvo1nvS/anmy5tIs9fwVKlcxO3eVLdkyzjlztrlJLp0zDgRStrNMQG
BX5uXqV5Of/w3d4G9JhNuXqOcEWivo2Q5KymtDXVfWzT691FrMZqO2cSLd1KxCJXe3OM5ggHaGLL
It3D+/BpUqAmnFy6xnVCTQdbl46ngCprFqZ3WTI6/W5og9iD/mVZiFzcMZqIbeePne1cVVrc+X7a
LYLnTEOdJw8do2HmTv4Z2nK0fTprm4+IJMwzTPI5GiXurrmJHASjnxM1TMU1TVRASc4CE1/3vYfJ
2ZzqLjzP01BUtzN6rOlibKcZLmJEvMZOQCcZr9hvT8g1sJWN7qqiXEH1thpKit6OsCLW1NytfUpq
Vup+qFukXSCKusBZ27NrOHd56eIry5Gu3mViRt/n4CvAEtUAWlzlhBfWK50HjbvTbmtVT1Ycxea+
RrxkP2LaTuZ43YwqLZD5O16ybYKK1i5tNHK+KahoepVVIAG0OL0PNEzUdGoVgrQlSDsABa1GfLEl
0vJHk5rcTLQFwoUNnUkE5wp6WXrrY1x6DNBxT+f1HBSEzigfN27bjyYFXpS+ONn8WvHW+onye5uW
CSoxLKR3MViaeo0wtxQbr86JRYdei38sMXpic4zSG7KVXbrFTOfJGzHd6rLowDkuyKeqsYpbiru2
94DYs50u2tap3MWiWKIp2KKGpNG5mcwi7qBujSjYvgUZXjYE4LY5tge6g6W6HGCf2dvGyHr1A1fy
jDwLdsvabooWXbBH33TlMFdTHsY1adm7EUmyum86qdNvk3Ib20buQTZNuHVRzNrteU5gN51A1Fgm
dfoKMwBy1VgW4QDMTMZm/yO0a7O7cgLK0c8aeV5TkW/ZhXO8cyZbHMwyqJJ928TJSJfOE8gxMzy3
uRlU7lmEfvU2KE35E59aK/A5p51xiUzZH8EitVVJh0YQEY8+oLXt/juF4Yy3qpURGhfhOHv9N3Mo
reoMEHLRbayQ/MCVkdPKXFV11g2bMFNY2JU5x8FaVZ4xXiC4IxxmTlIZ342F7dOL6kK8JxSioQcn
cVn/gJXT9WdJxxj+XtKcc2hIyeoSi6Q5XRX4bIrdEDR9cGGjwTK3E4NnwKvs9odusOP4ctRBV3wI
CLxxdqrMLGubGJIcaGEnMRE4CRbAVRRS6MO5lvfNlsxKWoHSzsvgLMkigMfMpKxgODV5DMYUzmxJ
6si7GXHzfpyQW/RnNKKks3VAY6EMRPqWbwNn7OvzDnAT8VW2qTFxtMBi18hMwMMhRM6f585P2QBj
sUSUBFpCnLt6qIbPbu5IuoaceMJzugGlfdm0Zezc6hAJzaeug8fJswoRCXoBTK+zDsIRrcwyUS6o
+C78JN0uvcbKZMDnKLL62RS6ja9hfS1Chw5P4jaPGmQ4+FyD4l4qAOUrw6xB9gFuGr46fbhYU/M6
eagp9IfrSvlhtgZSVmHzqKj2axGk0zkRBna2Fi2o9xWOIRWeD3ki3A2UNNTMIaPxqfaNdnlmRXnX
alUBbRgL45BPubxn4vct7Oh0F89smkO01KsWFX9SNvlDk0vaGVYcIBmMYYq2uzkIsobUbstMeH+4
0ndtqtwS47hBfkTjZhBmumpUAdk5Dfz+mmZA9ARbAq/1WMtEXNkhzeSDGML0Al2d75yj8MnolOBY
rj53sU7QTeo5RH7Cwrm28Np7PyWWUhN8zdKB89uEjiapaoO1oetTGlcePVC1CVCnefsZIyYixsHU
4ZpFfDLRXlRErjiW7qad2fdi3iRR5/frBu+soD891fUqNutu3ieMFrFTRma260BDLdnLHgM1bLDG
LbeExNvZhTRNXGcxTEnrsYOlheDdR2qxN1nK8e9isZ1XI0Uh9ijeFMqdXVG42eZW439jWpPmtVf7
8Q6ijCPXDJbG3DVphAI18WvHhzaB6wBaX2nm+0nDO8DTIZCPm4mmKNGgq0K2Eeu63mDmSbO129fu
vA2VEz9NWCEGAjSH3FxHYgnhmhvfLmjkDDUxd5gLFil0w6awCT31XNPAUVsnnQrkSVaFIwPB3HA+
9q2irTclliSBPnfjXcca8CWd1HCPShE3Rml4DMWiUMZNY0Q+XtwGMcyqKHz8UlZGasm+yC1sR1No
pGijawfwA617mjE95AMHnJuf/bRoqpdrROKDD3+4nL4FjWzh3xANBmtCSc3c7sV40AZToAAIG9Gi
tF1c+edm2UAQTq2e82rfkD+vrYFwJCbdMGJG7r1PQVcl1QVKCkQubSJKtaqrAa60X6cYuQg8qZAk
N2ialWU0wa72suKyK1wjWOMKdj76c1+Rrd4KDqZtXJgZ7XeNzrLMo2He+LS075J5zrH7AiKmqwL8
Pl1J30MhRfB0OK39YqZJ2g45J04TI/KTxdLHkK9muI69VL5F1VHaPxJf4Us2BmSBbDOrNl+Ba8UG
nZe9NNZqZjGgTZRVxRodffUVUgauu8auxQPNqZiloLDAZZoqS2h9ZkOx9arM3/px3/qEYAqootQW
xoANEiYliiSAVVfatZClNdLPM/AwTSRv48iU8c2UFLgiCdIsO3sFuqQfLmWVzfbWYH4HGmVWdULu
FGo7xJ7Ibu+tuexd8nscNzs4mTP3Z7nTZeP5TByLXJXJ5InLqMtxOTXsJbqHKgst1KQxhB7kxLaO
0ZYYSesQCFK70WjOO9xHgXOBm6Du4ivLnlL3uxrYKrC+WtKPafGwkHoLU8JzEKcattN8Ydti1RuF
I0OiVBngaThGqc+J/SYlj465556DIJiQbxQlOGbUvPApNX5QFNN1tbg3OAk+SWOK9V4V9GO5mBJU
hWt/ugs0LFEie2jorUIjSfOdijxNIzxAJonfwgbpwaaLxmCCDprHL3kEW96Mi1SVLjLIxK64M426
h0Kj3PlTnZBXyB5carmJlXI+KOw4exfLWLrG0quv4giR4BrFHbkodgy6YhXVrUJ83IFQfdKxZT9N
nG353HCeiZ0ZdRWKOxOrKl3KqYu3/HOzBfWiW9ky9n4sbS1vVY8T5snJtOVt4pgoolx+ecMEyNJI
yldlHExFrDWffIW8PKsnSuQ9NYV424o0e4rMhBnEMECIgelgk/hL6Nwg3sj0V8WiPqy1NKxs1Vtk
zawVoqdPMgsc2nGDhYgDOa+HHH8GylJBUEeIBOgQQGKNUHbNxlX128kKVA9dVeASLGZZPbiGZRur
qTdcuF7t5N96ZuyZK7sArIJ7J8meLCtV2RqL8oiEMSgqZB1NNHF17NMrqcfggxgy+KnwAgqEciZC
QJgzsn8uOguEUDw1DMMM3KnaEDCJcyG2/e5jq6fkO1IUSqYzgVvmhjPb8LMKpuaTR2v43Iki9lJm
LjgtcRao23Vs5O3V5CvGqqsMDJto/WB7lRka8FWv/YaiJ8ehr4PR+Zd4i8cSWFdWeNuxcJNb4Jhl
8xgSZuOtx8Rv+ZQAavgbSSLlrsTtbewUwABvZ+YzJDG/cgcN06Gy8FhZklUvn7L5TgPzJY+SxfTK
N3r8fklWGY/Si33zsQmsaMDTlPc3s3SAQLbatMkCdIwPKeQyY+uZPdE2iSZw0+wdUOzuJH8RI+pv
kF3q215zZGSLncNGaC3Ek0iHoDbz+qvCXpaDCBGco7MRuzIHjTtqHsNzLKvqZ9H0LnoDo2X1TN3c
UptQjNXXEdcWaZ744cZ2XUX9RKhmHrvgFFf+hNmSOU5VTNN8PqDUL31mm/CzMc2lusvha838xCTX
085PAzN/RPZYdeWqsaYYSEloQ0a5SSoDvs7KaMxWyjUbIP7ENyP/I5yP+XHwGV5bPFJuv9ONXQCX
6Vz3KW6z/gHfF1XjgFMotE0IYwiwdQbfve7GINhNhuiRJbNpX/uooqIVoxWE7trUXjKNW8vpkmeF
Xs5ZNXUwfx1lq39kAK3g9CweIb5TsGa42KRuOfHEeYsaKK8uXQhNYEgx5HfrqCrRKWA0ZAc8l5b9
sU5t82OfMXsz2RZmeRYiHDzPsL1DoMP1d6gcuyh5Dw1GW/I0yx+YSerwzA+S/KlxC2wCXVcVu7xx
MEqjFA2f3FEbza2V447k5OXZbvNNpxzkHoqSJtkXnu0EEtkgH2ALjziLVvmovcekwbK6QVBveStD
+l26iUDW9Tsw17NzWfrafaCHrsezka0glKieakJ4Z1DOyC4r3wj8jefnhrO1+tY8oyArvy+UIuY2
L2Ozgs0LKM3CH+m3FJvYkNedEzeAwBpOCn07uudLOiwWJvabBAug0XrAmqO/xF7Y2qs6N8UTQhHv
upr4S9Yy7Vgq0sHrPw6pMglqUaZ0t3xx7B0on7qstbohlpTUDl2vKA/jw5Eqi4n8bBvYWV7RV99L
8KPMfHRpAWC72SDWuvPbvV3VetyiHvWh5QVliV1Y1/qrMSQqvRpQBnSUQQJfndH+jKIVWw39AQU1
tguBqxj2bVuGW6uWRsgiL8cPc5eK/IygC6SZQ28Y6dkCsuRWdeAj2ZsH79z3Bxe8R0/hGXSzKSTY
1zRk2x0Unn/VlyJ+qlRQR8ARFkGL75bWg1EDH2QOZbOLgclb9m5Fpi7TUo8jpiIj+8iWb2IDmrCG
rlXkMvjR/WIuRxJWFiu3EyXIuABvzroHD/PdhzbVroQdYhDKfJEXZyNrdbPhu2Q6rMcQK4MRlyHa
d7xo+TrXafFFDkwzq3Zy2GbPeEIeDRnMJHLG47MqJTGh8YgSbj80ff+D7zImxgj4Y/oTglAlcb26
ubGPREr6vO7mhP50r0hjD5TuqjOAGKycWBC0Tbxnb5pfCF3GcljZWS63yuzmb6NMmXd0mYhbTBRD
fZEbs/qMdEaxaUKEhSLPnvPJiK5xJI9WeZ9M2mF8SY26cmjYkugDIqLJ2uRytsSmnjmpfqdwkJVf
TER3Yh0r0XZnbdxQpsKuwVn9IWcbJ1n4BjyuT4WDXOuepqLvZPDOfhviyUBpPxR24YZ4IUcaLhLo
YXMdoPz+OZDMBh+oGrGxM3lzWvZzzisp9vQrYiaiZ1f25U82t/pz04eJ9alH/l78zEZ23+i52UKv
hFdb4mJCoF/fJ0ncyDOrCLrkwetoVlMFkNmnLu4+VBh4ybvv4UitXD4Nu2rY7BLzwbHIhRfeuNY5
z/kLmOQljfmmqp2fYdXkMNj9H1VhjZ+zMGgxcMfhmecP+3bZcuIYPQvKsUPRP1jO9zhwpuTyPxqG
UgRprFolyhAV7tfUuDU84B1bYO4YOD3CK7J1ZrTAo+IAN8hE0he/ux3cm/8I6jGCWwyxHA1QPK7i
OjN7GkWZvgm1Le45mQnkdCSnWqtpCNrbJqxH1hip88f3K7Z/VFIJCF5Cd5D/ChPJ/FFdGNiQy5fp
QbXiaa9B6gBkQNO6aU2we+9f6rgEzcGQvgs9JLQEJActdNqXxWF3tMcOBORiYkvz65hlcOOQwP2X
LW+uQkvEpOVNWwRxzFHxvvVcpLBJhk3K8dWeQ1B1hbDFPnGVXzKLl60KLhOGHNDZnNNotMRRb9jv
OQtwgkbG0qRkr6ucVWcV9U4lt36LVSrtnOAw+CZnijyWxmPAgvczU0OWneirvvUChYmEC4iOg5jg
6If0buQIw+AFslHWCNv9cG2YwOcrafzTrvgrXdb/THR10zxX9516fu6uvzbH8qzlet9rQIgpxXko
Pv9cf4EOvfo/218apzv9rKYPzy0EjH9Jj5Z/8n/6h/8opR6m5vn//p/vta665W/jPFO9ElEtCOH/
Xnn1Ow6LMdC2X/Uf/95v8ZUh7P8ki9IGvUxPjubR0l38rb4yICDR16RsbXsm/4PF7v/Jr4T1n6RI
BgLZ4a9Ek6WX+4/6CmEW6dboUQj2+QVO+tf93/7+EN8DIC3D+N+fq8vqukRm2xa1L0QFJIK/HnuE
AEw97Kyb2DSom3htx2mEXaR5FvEvbRuwXQigFaqsF4/pn5/xMvjpaJj8vm5AZ9xiINJN+9XIedEQ
Kqu+ln2T3iQY0UV93ROKkpQdeLbhykvLZ6ewtm2Uchy186cTl16mk6NbRj5EwxIlHI3SP3pRkS+L
QaqbnnPtJTYh2W+zsJrZZnfZo+FZnE1sYbXpfhJDe1GMNrw40/OGgdqfsk4mDS/Kg6Of45gQSgFQ
2cQyHEtYKePFHivHTVrFibVCpGcVm5a1lAzvORYcgmgytqiOZ46fVLhauo+ljORahEVOfcpPq4nv
UwB0PPGc3vphFvM/sgkqv6F9NIGA/5GitzgzNzJR+N2j6ecwe6BkbOgVdxz23UenCCq1cXpVPk5j
N05bX4VJv20YBN+nVkcnUkqXKx4/KocOH69vEdWJo7aoO2FDBVhwY/J5YOLQ9TdYnt4mssZ0j0pf
fOo5Sd4aoaxJQsjiEw/k9YT665NdRG5M7wCyaEcf0bhL02ENacNDFqvkY+qN3TdEtMku7uBrvf/o
Xy+I/1wpoKvO8ICYvIgyXy6I9LJGORvRIUpsk/iWVp6LUosTF3nrdshXDCGgLiv9sbqHgmpcU4Y5
xBHWl8KJsVLFprntZNc9/v3tICFyERItShFn+dBejHVwin5mTPkNAR/qg2w9eROUuLDfv8hbtxPQ
+bUcgXDZO8aXa1ASVlukNxWFbrmSBLVcmI50PmQwnS7fv9RbrweWvo9Ub1GLHI9YsFiRiNL8xlGz
3vZdEqt1GWuoBP+Ly/go6HyXMrq7BC2+fGx4Lie/y9MbP8znh6xs4qs2BXzy/kXemohRglqA84WN
lP54WzQ0WDtg6dzUqYmNBoNOX+2coEweKrvs7onHc7uNO3bKJZYlwD+iGkv4Z6gwKEe9/1PeeKwu
2iVMmuiUF5n96/vlzFu7ZREc2q5SF5bdqvMkzuT2/Yssu7yjKYS5FiluYCHdw8f1+iKY4JjOpThY
S5pPpiMN6b76lEA/H0N1Qo31xg15FksqMn6k/KRSv74WwA2oX+54GKI8vvB1NG0g1Lu792/o16R3
dEcelgSf24Hf7x4LmrMqMUP6BYdw6q192Xp4AlWTUIMIsKk5dHgkvA1O4VMCOyrK3CfXm42tcjL7
atZGdGFh3nzAfJzdW1kML4o6+wipIMs+uDqsTkw6y8x1/GMRarLLX9TobF9ePxJHW40kC/fgWbRV
gHM137yY/bGasLTgPjLPzcF0P7z/hN5YNVgy/n3No+mngy6ns8450Im1zXXT4f+vq2q6bALK1RCk
vAio9tIoE24xXXmtZ9y9/wPe+g5Q1lDEXDRsSHpe37Ru2jBlPjn4EZKU3lDt9Zgk6YmPTSy3cfxo
4WeRB+0hTqI18PoqbS0kXUPzwEbDtrd6rC29QYTqPopJZORKNR1Aj9IuiYCnPRNgHvKCautkVBo3
JVk1HIwohecnBrV46+YZcAFzMpoclJCvf9ZMOk4DRvnANxxsIlUnH0SXFt84iVnbOVfpR2kP1Ua0
LaY1lu/xCbC32CZpnz4Jw2vvnKqWz/BbhhOz668d5vHzCtnYIBRi403oxesf1s9uOLShedApsH8/
qXEFF3nf79u+pVXrjum9Vm392avG+lIRMvzJbjuq56lsJxhh7Oq3SWc255Z0631FVfLh7z+akDTx
kO+FkEL76Od5jW5NDg4HQ7nVWVuFapXlwamM5TdmwwWzygbA8XhHx4tmPIkY4EB/KBvADRvZOclj
SbGHdNSoc3aALsqL9+/qV3r20VNHlojMl30cXohgWcZf7AWauR+EI9rDaOruUnQEW7c5fVckOtbt
gHQ1pHnvjF9I5AVn5KRiPEe61t9HUIf+F+sNw9FiyMD5wHN1tJ+DalHjvFaHIoYhOKf6p2mNxYmt
wlvLK2UNzjkhqlzxh/Ctq2CjYc49lMpy1wP2dLCNrTqLosWjrCWg0hJwYgriGbUAPIsuQXmqzBOP
fRlkx0992ahQkmAxsI9XPdUpX6HsOAC4btalJQAW6mdofN8ooKMemM9a3z61Lr0x8MH04hti1NMK
/fUlvHjTeRN4rVtj1BgoBxoNNvsoI7PRwSi/Qnty4VSYcPRkXcF2/WQs06Ot79yp24KT/EJ7Njgx
4N/8PcscxNdOWflYGz3bgURnUh2QJqkLvuxqE6K9O3HXf14kxAzFcvNr4XeOVdFGFatB1fJQjlby
mJpp+wDJ2vvrOwlxB1JaYmKA0Ojar8dQLZC3SHc4lEutGmp6vp/hnp+4kz/301wEwxKDNaQHt8RM
vRyoFcllhusNELMGC4XY3F1ERFQjrOxdtH8nZoU/twUcQ2wfKxG3wzR0tC2YPHL/nESBKlxOs07g
xHfJ6KYf7XYc5+0w4jZFfWE/IknRFyNnla+TsJK9Y+ZXwkIsggSI3O0Nsc31RZd1oNQHEgjJbrbb
Ztic+LHLvPByMPHMcUYiRKZiwgz9x7zhEkpESNJBLYCXDYA/LEmtp4x7F9pfRXSgm5ZrOwxRrXtD
S2SHB5fjPG5rt/jLD2H5JRwPGGZkqQGjPJpMc3joQSKng5f7JDu7fk77NzVPvJzjD4GLUM40XeEw
h1HDOtqWT0EQG6iVDkNFiYE65XDt0SVypio7Ed71xw7m15WW4y67F1zKx6YkD0koubPqQJFf33Le
ydw1fll/j4Pa3qUod1fm5PlnakjuVNUnt/SIjWfUd+IrRF954vs/Sn5mv77c979/zXH4VuqDjrLq
7pA6bXvNIlLdSmvQt6Y5XEvD8bYynpLHwkvXhSaDuyGXYsehoz83eoWNugaVMJ143ccb2eNfdDRK
xmlO0ZipwzwYJsw0IX5E6DrvhgH/bZST+tNhK95C+qEvgvDlxAM5ntqWqwNCJMbHwsFAaeL1hAAc
D5mI2x7Abw3EL3SA4eh3n7iI9+fYIn1sKWySQ0ai8/LnLxaNqDekKnJFnCnqZku3PhJVdMWR622F
G+SfTwzl5YkdDeWAXgDztb/UDYKjLUBhoPwJO3loW1BniNos66pE7nwfhDUKJEt0ulpbZg2q1wrS
Dxm6Y7HhnOy4VAhrpMsnfs4ycR//HFwODGeOwD5bktd3b2fEPYui5aQSh5dzX7JhT3uHqLIoM55Q
fYkVRCD/Iqwcc026b4jQLEevF2UfauJYr+qykV9P/KTjmXl56+xbYIWzS3L5z+ufBGc4IASsO4B1
MvCskM7wWaRQPgArOOSf6SocrmtY2XI7UgEiMpdAKoJdYLi1a69MhhujSUMAFk4ATxY2qz7L0gkU
OvQw0e+dUv4TxUBr4L8h+r/1TpmemRiZEtnxHM1XLCBmDUzj0PtVPOOiRyVOIBAil006+IulIu8Q
wKm4TSQpa2Z3q93Yf7bngbMv77T0TqwXb40b6hk8RnykAdP16yeoCj3GXt8chCFncB7aHM48Adr9
1Mfz1n2HeEcFixM7EO9o6JA8X2VWutw3bfsVcCL1La+bEeaVHA0owTUOnd7Ts0T9jENxU6jSPcAQ
gvBo2vlfV0v5cELH5ORnob1azqOvbxtdeWzNQXjdBlN4FVdOcdeLJPmC1n+4f/8bfeMBQ2QgBWAB
F/Dfo0FMxq2TR4VxXU/+eEFAK4qjXBonyotvTEwUF214CMx+VMqWoftiYvLZmUfaAjuL5v6cHD+9
qagS3+V5Q/4fOoHi/P2b+nOupxEa0vlhE4aP5XiPV82EtbLBuG5TqyUuuOkccgCHJVQpIKluZRML
hBYl1khhbTFMPyr6jumJ9YZJh7t6NSGxIxO2FeLjxVpLu+T1XXNsSkatm2tE8DNpWQMIqy1t8+5p
VIu8xu6GRy90aUkkedGN3x2nH6A5UUxqb1EBOPYqJlfAvc5KwuCJKfQruZqjJNQXaCfm/MwS9Wx8
MkmUmPeTLMy9QcA9DUtY2gkqf1fjdZ3LuCetrxsPYm7ye/wt8r/YO48dyZVsy/5LzZmgFoOeULiK
8NB6QoTIpKaRRmXk1/fyW4Wq6gf0A2pew4urMtPDSbNz9l7rm/k/IQ9a2wR0WcVLGXoEzojAKY3t
g9N42hfRx+qe2ANJk5yX4fc46Bcwp1q/HQS9diLoKxBnoQxwUKuzWkf00Go4j+6sll0/Oc33Olq1
Fo2LuZUxIOHpYbANmUZBzf0CK6GZTjvdyybCxqZZ/XgtdQhCLYb20G+zaEmtDagAdU4tR3DYy3vX
YkmMC1PbRCTIl/axRwb9w7AyswMv5LDryiDD3xaFJYhyjZbJIULX2wnKDJpBCFbWdED210sjzMvc
C0Iopw0OP2XwFNsD8zQI2PuEvJE2ycIvvsdKbymPZ7xC4lzavEzMhZrwDkk4sQsRSL/ZNxTcg5AU
bF7Rkyh8D3lXy3VZizzNmnxqNK7pnFMwYtT7AlWoXTppgboL2tnfW+nAPx7YEmHGYKXGn7Ys9CUe
rQVXxEySdwvxTKNT0S9PZJBjC+gkYNDbDV7AijcrjWZM6wIpaSzdGvGdXdXCgd/ED+nzSNCXCRYs
zSdzduSEPQSqDRwsoMdxCqCMyNrmOkhUxozc68wKLI1p58h7rbF4Z4LVN+9dEtPGjT2g8g7BPSB6
bpzBqJMN2rI8kNvY3qtyoB0ymvnANTVHnhaVAORa3lATdicvKIzfYOUzrj+a+hCTWW+nVhertseA
IcE4VcN20xdri35p88aarf4oHscaBWBMk6e0w5HMhhG5heHcraNZPWRbz0+Qvtb9EE40ujneBIrt
vJAYXmO2opcGSNrBZbcGfxFEqMlN78TagmNuCOHihuqYn0azgjAVTgvIuCQL0kYmQMFs69qsyXkC
dCyzT3J6o77Dwek9CndVT9Zqus3OLsp83rHgwjsCaaB6okDk80rUqyKHVzTMd3O6zPeGYBEXTrzz
STWqwPxxK9VRG5gDM2m2Yr7yKAntrZqCeL3Mw0FQwrKOqcN/JuqD1A2XpSufXRDIaOEmmT8VfWtc
g6nQrkhs5m3oEd3Gy+B3k3sUWjs+jVj/QEKlA0A0GjpL2DMlehmJh8MvUrQWkmlbsK1vWT/gEbBn
+jF/PXb/m2T42yWI8v8PMhAyHJbPltPh738BZPg3/h5hMINfYGN4oQe8ZqniXqAU/1A4Bb94S7G+
ZuF2edNf0C3/5Md4vzxoHXbA6sOljn5ZLf0jwUB08hcoD9bv/EseJAVOaf9BiIH37/84BLgeG2qo
SezQ2YHwy7z8/X97Py/+mOlyJEPvyE2BiLXkUH3BJibhaNcGbyUqVbgNvJT37a3GEdENQt5c/nTH
DylSRYdoPKE3g8RynF2GaGckIRPZ52zJ0t3MRsnh68VX6zoDMUwNZhyICfvUSMZnT1HHPlqbzF6L
yVDDwb2cFs7BktWf+rKBieS2ym2h0Wb/07KaS0A7mO5ApNufXmnltKOG6q1AlLRzF8KtfZVX7zbq
HJLWafOFOaaINuR+MY/n8kbLguItVVwGPGPUY6cOrFetdeqPYqiZ5/dTfYcgkhywAWLQ1hVtDXuV
dWhRn7jz1zktQEZfovWrq2kRnxqIMN1bGf/Dxn0yVdffyoYMfFz3Irvn8OpfNUHh7Dd3UzdeK2Ze
uSVEv5LbWWKAqqTiNFJp8Xvl/uj98I5vCjKc3o5hukjjbsgg2GEhAfEq7K1N1rQkIWlPvdqDecVQ
DGLROFHdHOewc4V/O3hp8WW0pNtTr35yOmA2ba6ypyDr0BuSqswOlkt7Bumi/1zMOv+ebIYycfz0
j/Q7ZA1VFa08KUI+2uk0GLSrllWR6kDvcdQ4fO8bjEjPrrXstEXgObJJe1qELXZCq7U4d1tnJ9Kp
vxq7otnzgWnxRsvhuRp74zZPjXMhqucCR244EisMYuIH2cu2ypQDGZogXlFz8yNxG8aarLeDQZWA
9stQ52d3Ae0YokIRkVd6yOz4tTWRbrjd7UAu+UT5GI8EKH60vV2QH4H9chyyTe0xcOec64phxwYG
oKRrYdAFCFp2fT712H5055TWMDaRCUKUq8wEk0TA/2+4cTPaORMEOoB+5T7zOuM4WKsX+7N1buWm
xS5Vnuugd2+cvrWu9DylY1yvWgTv2dxj9cvOqbl09Fq85iaF3v6z2Rs0X/IdzbEei5kc9FokqZ33
L25bg6Bs0Sb0gQ9RaWj6eNisCxpCODRz9fKmJ/McrZp5JfljuyswEB+HxvSiXNv6U7tWBZ3J5nqr
mu7QZgZKCdjYOgn5Lqf5TGSXimfHh9B4KMZNBh/0nafElYTOc6STT4wXjYdeW9A2UT/Zm8X6bAKT
Dpmi4mYtRb7GZFZOU+MYV5vGEL41jY+FePtxbKzsIS3ZugMyqmn8dPgLl7pTt36r8oR3WxnrGrG9
mtL/tunN7ag57Q6hqnVODS24HbJ2u2m1PosyyxmutkLn7dY1gf0jMnq6qz4sx6FXxVVf5N7O8IY3
QxqU4XtAfyuFgDPokzFiiP+SMXlUV1kW1Fm0BOXo7yC0GycyWlYBPGLtjmtmP7VpL3lA5ZK++ZSp
t3HDA7AV2G7Xno88L9L6g6RvzfSAf22UJHUMm7iqoOgE3dGoQJI7tz7C4bBgZhRDvMiiNGsH1JBS
lsdUun3spln9uriTdepZ3FxVF6mJQY/nJIw00T35Y87VV2F03l2/TmT7OchGQwfIMBwojbyoptzW
vQx4OOKAqJqDtrRZBm+d1P30NRhVPl++YM5ItwnjI3UMVE02qg4HAe+st5+VvWZRPdqXZrvtntN5
rvW4/EsGwwnBePAGwukhBUBXVgmNO+OaXgXPG/ID9hBmDR/dvRoy+AbGxX5uLYaI27lGGz+d1Zwf
BnHZ4cnuWNfVLQV8iHf8wB0gpRt7uCOQuNeXLptPoKcozcnqWi/mJEi9L9vuTpTGd51n78pRN9m1
rwe9zm8yUNIR9o7H0RqpgqYb6us+1tHT8Xf3g6HvmiXlrzHkwa8GqPNtF4863iZo0u/9Btk403eG
nCn9mWfflKzhkDrXTWLRtROlf9WV3KXs+mqmqJsqsUfUd3En77ccwXLZ7fOhvfFBFnvUhshNJ01m
7dp0u12tFfgmOOUg54GBMevC9zNwDYSdoiWlDwNUeKcPDauDZ6qlWLMVjwO0ebx6pja9XoDva/Z6
NyKEU6NuP/FICwwqCjNicje3w3IxOUF6baWcyJvc9d5qFouzX2clZpPf90vbJliibnvLukYy81g1
NM2wDNJElXHf6OaBuLh9U1MY+kEusm2ngsrzvSF5vebUj+KW3Phzb2YU1DGGP7PXzQ+1XHjsEYOF
hOnSYJl5fO7Y1zY7J6i1ZKw6xtYZvgjwrX/Mtm/2cxPo3KaN69bOvjuqkFTkYA/MDBIiCOcT1fLl
C6jpeE5z8hNqktax6vP01oXGQUTGkjB4xUkBX6LLBPaZ8AFN6NI+8SDMGfpTbSy6YYm5t8eGyA9Z
F9wKD0XPNE55XGm+iHuIq4kgisid7fLdHeefdBNno1BHz6+mrw30shTBbWNt5iFdAkn9RDxCnH90
NCQkHFc+KX5cLgQzmOvarXAiWxFPzV1e9zsKYTcGVcNzjUoxKlE6z7wJA3jOwFZ5fFAue+XSl8Vq
BkK/DqcsHe71zLruF5PH4kzvAE91CCW+eV1wc8ecG5bDyKXt3Ler97nYgXPCM9ju8eoNMgy4Gu4A
W0zsXSbjPWfj17k8tgeryKbEIwYTIoX0/wxGZ+LKbJoENHP1lk+69r5425l3x+UqA2GaHmBg/y74
Jbmtbh4hE7QJT70FWQDXH8+1P9LZBGKtT0bioMdhhejV7X7J/XcMXk6keekjBkQabyXPO6A/FDbW
eaa7IQfu57Zo7uju4ILFqlRavIqKbntNA9wFgaxvgeXAv3a0j3EbeOpZkimEdT0vG13fQR7nRWP6
Wex8vZ+i3B925PTqqByse4cK001DpKaZCjtkw6rtNUgkSWBqf1hB2WdsxQ+bXj1MTsAMByJvZXR0
cd2dNomYq031p9R5SaBIJs9oAfXIim1PyVgcyCR4cc7BlDEToFNLAiEfe319Hgr8lhVuiahbNdSO
hvXuG80fJy3NXY/x/LB23ZXr0XZdmv7VLQsnylA3UXqlJzNxX9y5HYXMeLb1nt9TLrtzl6r6tNWK
Ce62PJkmhyZmDJ+pb6hL8GE7VrNOpWbuMUcaD/ng30LttUgY9cZ6Lan13Q2eJ3fVmBsJZ+A67lPN
3Vd+JX6YBkq0Hnq+Phs62bYIAXf26Qzwmme/ZjYJ7Z9+U6shilBqvBf8iYVBYfcMlJT+YqZEAxx/
seJyQzGMNIq/nhZikgejCujbapldHZAEavE4Ca9LKA0tOhXeedVPtduvODUpfYVr3ruC+rKw7vHk
1R+2lvE/ZFJJU6eSZ5Q7AHOREtxkrtruxq7erEPT9tsSYSxvz8Nq9h+6Qo0Xcso9guNnRFGr+djn
Oj9oJtUuzgL+taZ5zFMgFm1nT6usPZfcfsdR2zvhj34rm3GmHWpsxn6YbeNqMDL7bVh7jjhU++H4
O/1OFZBr/Ly42yjGh45SX2qZjAMiV9XeZSPRE5jXwCtfDOVr5b4bU4jD5P2X0ybloPb6XIobuU7r
1WQYbHJDQ636nP1FnBr2pRKb8aOcbThoAQJTcK10CeJG+A+AXprlEICsZh4zKfmc+9AkQoe5/ucc
9PlLbaFQj7RaOdcdHIrFC+15XPYNCzP5Y2kVza2l0vjwLztaqrArUbOTPjWFexaC5NUVz2qJl8jM
Ci2GZF3BJWZtUIfEe5mfbPOojwXzEUq/e+kSUNqZ3tA7oYBpHLy2qvdpFOWSjyRXUmkPaoA6ciBX
YNMzxIZWTHzZXZeNRDZo3mmbis58u4wu7EPnYhaKpJN6Tjzl7fChMFgw5GmaS8N0BhoEHnrbzLvZ
xtUbNsg124nrEzeyy7CpnJINT07HFzbLoQ9UjvNls5N+Aowu56Pr8qR5pLPEcpirJa9pr3crBCvr
xGww8KBQzLxm5fzZEjrUMAhPdoGpImi6k5Vrjjhu0vLlAUSJEW7rXKhTNVfddLWkHLAtiRxbQrgL
N7n2DcjuMYtli7TLoov1e0W+eLRGo/qqUR3E+WbOF8eqc/TX1r3LG1+PxLQVOz4fLaI07keMwyC5
ayIIYp/B6Z0y5/qpwD6CSyvix/LoO9oWV/nmhrSV9LjytOe21m4pQ+7MynCPqTV40OQ9mlSDuOW1
0WGI4/4KGOStrP0ucae+T0TDT08VTDvGPf3DVBQjaBIR3DBNbt6E8D9Ttm8H251fQE/39Ds9amy2
MO5YB+ePqe4+0tZUoeyaZ2xKIrnU2wGQn4ImC6JyWu7Gwo6XjskU89orUEspv1zraTANKAuUko2h
flkoC+7WAhU8ED4j0rErrsJ6l01w4l4AJIWFHBkVsTer8Tfw60SJ9WVZgptlLV9hm9powydF89gp
X/io38c+v8tRYcWa1n/WiKjH6ui043epi0Pjrtcb4qDDXA7vbskHoIKoGbcYfnI0uwu02a4/0nPl
MZRrL3QtyETru3w2bqeA4e7YtKc0WH7rQeeGXRaIG1MbHm00NmjJmrvMXh6qrT/DT2C4S5ow2rr5
rNLhKvXMu1Gh7ADI8ydgquz01QnL73ptWTmn0Jnju1AJSlwOxuCkNlG/rYH/wX18OVhVenR7C6YD
asSWr6Grd/vLS7AtDk3/ByxN6LrpXe3zKiNeWI/TjocvMHLd/ajxpfzF7egDrIPbYO8AmO03LhhZ
7X9dpCSbsx6JJb6vQR62IDve13xQlMqK47ql77VffmMjMq8MvcUY1RxXwkIZD8mYSOhGdLV5UZmp
J5M97yfd+9TSvI7Bl5JVddEqzPpih6slDpK3YJeNN95lMsgAfvscWf6FRYuEwZ+baGkn+ziRzGGu
iFnR3SzA8fySwVuETOvf6cGJi2ebUbVf/xCY2gnCo+xX2BeaRnmlav3a97S47AxGxdtlctsYkHB0
62Hxyue2cu6pVu97x5H3xUzV1PP5U4Y0zxD5CI0CucnEtgAFUGd7e3gCj52GwqAYuL/AMCrNR52j
O1S9m7JSLwrKw3MNH+SiEfBw91oBJXDagN3on/JZP4pO2xebPHibe5Cyr2MJ+kZ5dUJ5taV4vFzN
Y3qQ6XryQeDnQ/UMMiAC4ZMYdnakofho+h3JgaU+GRC5jNkurmFonkZ6jYD2j6xinlOKU+wsi9/I
puyEZqi11+3xBN8syczgwVrTAT8hX3De8z2tbDuBAe6EfPGjepV3/qb5tzOBfyYnR4Y0b+VQ/KQc
DFFmdTHExRR1mz1d6yxOQt7i7zJfraugM9sDGddY5jwxypmFcpmvS1zCfbpbLkuwuWwpz+uDm3CP
elHKsKJLM4AetKpiKx2b+zrPTAYE3RUrIGsvEWqFlV7f1o3+iKURCZYGQmg4+0X65FTObluC4GHK
ciYVWjWHa6ejn+6ZbASsSCw8B6N92job2WNGjbRKbJbIB0Y6+oVNQh/eeRw3fm7tLuLdxhBf66+2
HoEJ2Mpmz6DjPrUmzMEXqwIzSVzOTGNSLSnK+eDQ69/3urczlyZlG+J8bXb+NmjBCSpqwoSJL0rh
GRGikxsLkL/UgyPkLThXwxhmrneCwpL4DVuctjsChEXYXIPC17UzgT+yaNfNwpZlWbnTjRWDECTb
F1Acop6ftmA30/mh1Smf08QYl7TBXiR8mwCjxCAsfmIHwqftleDOSE3hjuc1BUIZL04ZeyPnePTs
2tnEDp+mwa5u3WTF7dN5R9n7z7q5xfPWPJj8gduBPE4mt7WWM7rBkdSsqPCy19I3nemgsAL2Mw6O
iPki1LlU1Zeq/4R2m2Rr9iQXruJFXbo7I9OwR2vEGAe9P8zC/E329rAZ2x9fXqI4VYE3za35TqeX
/4GAoaDmp8Kbz5nBL33oOUHX7kNOCxFZkJ8MhIhw6o59WHj9z9y3p6VagMXl53pJdyM6Epd4ouzq
dyNA55rSOZedyyimFdGkLXc+PW50RVdr258XzhweDV+0Ei+KBG1YGcVr2VS3syEjexquWnLQRal5
ZwcqWoj2iidYRWDfS7PEXZ13wDe3KLxucEeq0CAoxRO/HiM5GkcOEi+wFtDicBSfxDsTtKO6eEOo
nodVmrF4SZdrnVVg1LsMd02NK6GazGfSpfHYZA2XuZH8SKXO5TZ5od8Wj8ARUbDivSuUvhuw8KF1
wW5L5eM0Oq2xM8zM2pd980m3ChPozLqKbbCPQweOHAeRd5BjDOQ6bK819JGwLbgKrnMnT11j88eS
t3nEQO9r4iPA6LZ4e5JKB86D79WgYR3OEfzVPSwj0XbRPAT3EEye23QKlreAaxRH2cKGfjbuIKos
dc9/tQCDFqvB6/kwD36TkSJ5bDAB1vTx/Q76C3vLQkKxm/A9VTC8GhNWU1fJbbdoCLuG3F+JkvmY
Ia+Q1FU5EpjSft4a0ul8HrBuE3txjaemq/Mmmns8vFzhRPcuOavXO4AM08CVa0l/hMeKbFdhR/1T
tKP3IAg2P/S6X1XMITXQMYrTkxcOfsczIqvtiZlmp214FjPZvcOJg93QSSTt3KT8ljdds6CkKxfW
x4vTvTmo2BcYLwKsh7nm6xtOvpl79pCvxa7ChbhFZc5zIipsv3g2VYr3fkiHi6feWtAGZ4oEwaGi
nG/sAlW2/ER0tiP7fZtv3nAsA+EaIR+7pZKpGiZG+C3qbbWK5sMs7fF+YUt7a6gqy6PW4Mz792TB
f9dsfwOh+r/t2W6K7Lf8f5Zsl3/+71s2w2GXRvIx8CjG+J5xSVr+fcum/6KvHlx65UTwCDVRJPnn
ms20ftH5MbzAplxBI802/7llM4xf8MJdnAAWNTJi2P5/smRjLccO7V9pEG5l5EB06rpsvxiXO/8z
bgq7Zy2yXiSMhM2Z5uwmLm8jxEMRqQTnh9YmeDtan7p30LqVIYEY+hHPeiPwDJLfNwBfVvNa3aVa
MNenFCCL/cM3sujvFt+iaMqPdLVPy67lsLz06WvdAcWDSqfabypo+degSv9Mhpsn+eRgyaav3Fun
CVlv9rWYBg05jUv1yTdHTvK6m/JCSmcPkytC5V1q4OWCONhIb3OSQK/KgIOm3cnzOkrW107BKo8h
uTuHNSnLJjRL7v0kBXLQqU7GF+fPunWrd+0C8sG9WJXdwS9dr0w6ovdZotwS9x7TgNzW9ytcfBly
Epz13y24zL7dgaicbV5Bk/CZT29LG9iHhoaflYwYlNIPH4axCGuyKNaNKybL4IKG7arA6JNXbrjN
PNdCvEbpzwSE5bWvVjYV/ZqSqVn9Vt+hOZsR2Ln+/LB62VJFer+CDNXh0txVE+bo2IKGcy2EzV1X
mX0vQw52gMRGXZ+IGIrBiGXZmQ88lprdSHLnKnV1toVoKd8QKFleKLSgvBlXjbuktbrNN1eKCnWR
avPHYOisEOFsgCpMmnPcgEv7YKNCXZhx3MTxUhQcb/ROymPK8YjXTGCCF8pXnRegIVL7BoHx0PGe
wMsZ2+X0bizsFaMZiMpg5ktSraPa4yO2djI33Yeis7tvIsvA5CToFYOXbfu2jkZ+2Ph+tXFD5ONl
qy8GSacKsKbliysSSErgOy2bYnVklCnYTCM3Hxtr4hLBVVjw0MSjyp8VyKCRo6RFSfYJtZ3FtIUQ
KRSeXio87plYfMbHo6+grDkueXBUju5gfYLDbpiJU4AmFtKRtMMnP44wjWTh8sFqJu+Ry/eiEjt9
sMXTtjrlld2zRXQq93oW6kwg9c8kIAwHHaegNWVxkNfFMZvrNWo17IqycCb2B8GYKB9d78CYS+Z1
+1U68gkElEz8LNPjqdNZeynP/15k18eWMhlBQG0JDeA6h2qBYCIdtSd9BAIzr+cDoBqQidxIx1p/
qezU2gt7hIO58Eqr167eM/S8Vl0QGwuAuJHf82GtO7gl3kuqW4ngojhwOwpN0wnAtV+uSLpUSbXp
P4PCe7e6X72L4JTb9aZc8LCL7f9GnfyjQQMt/fQO8pX52Erdi+xlw5kmKr77aYOy3jRja4UIupZc
/OrF+4HUx9AeEmSYm0sWu6B5Kwf4iz8ZwL/QkeUpMkcsx1m4jQviaT7vK5UCb2my62Do+aFZHPO1
FdnrKLJTEGQfdu89Lix0IjJhH4GDZLq3Gz/GH3rTeWX23uXNPb2mI3IT61AapeSwKU+bV3fR2Gm3
WZ4eyrR+zTOtDJsMBydQtQtxUk+fSVu6D0PXPTvd8q414+2CRJfT+5UOhungXDZRqWieB8Gtiaua
+OOWBnfPRWQRCGUeFspTK+Ag96FcgILVM1JLULJuKDMyMjVZUk4KNteQrVEl111nwKe78cZ35w0R
O5sezq9MeF0B/cOcukNZjx9WIedd6bg/YISrc48M5IaS2V3G9ZyrIBQII3WDa4ZV/Il4CDRXJlo3
eutKroMOlCfjtV70HRUqnRWkXd2PwXjAcgOPTzjHQQ+SUqXvuWt/tQEz8q4EMVfb6nVUnIsRs6e7
bNOdxLWG/Nyic+6rMU0ceiCHjGl9CMY4nmQPp6UbYKMW1tkqAnmV9WZ5mpioctU0mS9V85VfDY/e
BAhHK3mEdEUeT972TcrjoQGrc3Jn9kuLt7zVddY8SmGpqF5UH7M66ONiNM2DkY4H05gVO7PaijOv
uNws9biw+utR2ckIzDEZKq18LxYuknb21SyT/YSmjcvkECN0IM0AHjwpeyM4NDm7Msxs3cFZ5POg
pp/GFeAki6u2I6TGjvSlYfA0+IwUeNhoNwpRwyWGWEej1t3XhcOg3VTPo64QSNvkIpbtLC4P+qXe
UyE2Wb6SOKzAlud8oyBRp/vCtvfE5cXBzYfdKOaZuzBbQSeI2eLz09lrd/M0/wi9Oa1Zf2MZ/XHY
dO2Ii/qe51tz4238nkefoWtZwDxznO4HKNOzo7d/zGE9uXaOUb1jWSTENfTFYC9pIO22VruvmSgT
kZN818kYU+o/dQRivvJ5Sbq0UTg2QbEbpgMjHW4qDMT+W4j1jpa3iLJu/M71YuWJH9RXNuMWmP1s
NMbB3FV69rBNCDS9gaH0HPxoarsdx9q+F6VzchfvvBl+CbLMT/2mPfBqr7jKpmbN4w4Pytj/0Ue9
ehoFP4xhn4FMZjk563wCAbt+lr9bWYcXnZr4Voai6sjuwhqiIB8348XOm3WXZt4I3izHONQVu0GM
vfpm8bfB04SraKDw3EifXsSJ1Na4L29+cXmPLQCSvSd/whJ7PTZ9eTQDg5141I6TU7j3pt8IWLk6
CcVJ/DGNyRMNl3mtNLdkqoMcF2rKCMnA3AgGKS75xQ6cnGBDmVeFsWTbB7uaUXlJSlXSN/ZKr4La
3FutxoV8n1rCVJRF4TJqoKyH9gAwdzaf+fBMMd/g/tNPOjS3O0VA4H4YCv2rZ78L25N3hQl0bXZy
9Sg9pxLOwdNyFzgs049dL3EPOq/V0tYutM5KQdFqbX6G7muT76GWCM1a9PFolyIDT8qb14G2uJWw
VWJNt7useUtXkmWxL8Qzod2FIXKhS6Alx8mv9Hf8jxdJeE7QgWEmF2NgJwQC4JPZvbouAbfTp0qL
PrcfwKOAfiucRiHiRSXO4qMG3pvzOSzD3gwudzq6V+Tr4zq15HrGAz71DDyN2iGLAmSVmZwBib51
WExD9zISX1hA+p0Kk240+LXHc6HaeNHc5JC4WGiluuQhKzld368NYkFSmeyQ1UhSLMqgghV4VOXH
yIugeDZoeXmPyijHjHmn3YmvgnlLyRSHUJY2lbxPNgj5cpfKEUA25TARN4GcgQMvxbbkpH+wSebt
zF5oRB6DhxPtT9iysZh+k61ei7ul8tX4NoqGbm7KNi6Nc/h6ZaQUf+i2XRRVrIkaaKCfOba7mwdt
KW83/yJfSAopfW83Ltho2gL9yL5amvKCuJtL9Qp8dnhIG9ITYTa4BnfzvqtZZLPzsW/yWUGNv2hM
l33LHJR7JrkUCIG15h7SoO69fZ7qpc7X+6LO5cjcJBqLDT/eqFQAA06Zniw5J5qYb3rTxJ0VaGw5
we0E2RD2kLhZWYYgBfP1FktlS6YF2mt9NLrWtF9y1sq09KlWVnHXbEOQKBrbgj+02WdVam3wBAWD
EAzVI/MSzZVvGB2ZgkB15A5e1admNAeMAisrJcXG10yt7n2qy4mzmiVqie9QDY65X6oyJY+rERXs
VDPFVq7GY1BiMuR2oF2rwBOseSr7upqn5bDZajmSXu8fRM3Tzlm1yQmRqhKBrnlubpt3vSnfPHgE
Gk66z2OL36WWkFPyY4/ZNYUTkn8Ht0c8529ZdeUz78W9XQ87q3AF+QptZM7l15EvOvvMgqVm6+9N
JxYH5UupPP1amzL5p117TokeZ/zfNQuTP7LbVEWoz0QSMEHjDk2+5TfKrcvEaC7wdBIGscj8nhmP
8CfOPYW5y72m3PX0NL/9ouqC0FVphttV3rtEuym8N1+8Vr5o9UJHneo00kTv3/WGW31xZUXEILUx
7AVuYaUEzPyBV+VRFrraOfn6hdJvOcqqWQ+ODEq27tCWI21SZVJkPBe1rHKPAPT03drPPqDr9o23
Th3Zq+re7HXOkoDAUNR0af7S6Y2K/Xq8CqZhjC2w1aSJOm4nJE4Ydkw8btgxWPNrMKQylmvB9pwb
VOSvrn1Q/fh78PtsN2BBoDnX30Giaq6zgp/6bbG8qPJ5lVdbDWe+8SruY01gxubS28+qmJ6JnedH
FvUaA1d3Z2deyx/j7CYZxKOTkQVrWPZF8d3Iyz3Way4CZQM/x2SUMTFz0PcZCx5zsRVJhLl75XfC
CXUNJsI+zbxykSxZFqTGdrM0Q3dJ/3n8xmcFrx59L7+Tsdr9N+88rhf9Jeyl/20Q8yQy8e9zmL/+
8X/MYX5dtH8UdGl/XvhrlwbZP3htDGJsYGVEnpnF8E50nX8NYpi2QAT9i2UGTA3TCX+LI/uY/5+/
ub8MeFVkoHUaM6CWDPc/GcSYLiOifx/EMPi1Hf77dHIY7vDf4xf472HnTufWCFveKyi37Vtep9de
2drrmcGAO0SSA9n22XliRZLIZfSaXRvvqqUIcu6fJER4Z/N4YAye3mWNSl9K3s0f+VJ1z4L0nZ6Y
5mSx1XJ6KO55hvgjcYN5/BTa/2XvTJbrRtIl/S69RxoQmALLxsGZOIikOEobmEhRmKfAHE/fH6Ss
W5Lu7UzL3rVZbWpTSp4BOIgI/90/F50NxR1QXGiKNOkAQ7N/CAt3Gm/awcDp1rODYpsn/a2F23Ga
W7t01AgjQ5ntfjU6m0N976xvdbwq69kac9YgCMBByvRrcyF4ssjOAY5pM5pzy+sea6IgAU+KxPIe
bQPRZd8yjTs4azF30VQ2BUAVnxhJvqub1rL3/txSROk3qUFZBe06Lfp10FiHhS70nARPqxzY7+Qe
iLE43pWZJNU1GkWhDrkPhxcPwCo9ZjS9ejXyhVCx9KgMD5OiKW4a6EXHufez7HbChJsmOw6gqtwH
w2JXCMwcqFi7xn6FMYogp9h56ymIGFpnGDy7wo2v1qwlX8JRc3woLZecREA1Z3DQHebQOmTQOfVf
mxgg+Q72CedFaMAfsponj3voU+wPobZFMt75SCRfgySjv9R05vqbM9QJdkCfpvFcOfO+G1rWjA5x
pjm0k+Ui/lfJV5DePKBw0vfFPpgcJGET4RzYc8NdHM51ru5lQRnm0U1wGkWqa2I7nLIiLnaGCHR6
DmJXI23lOScjXaVTmEwt5o3OLIySxS9Ovo0xeFjqewbuArWWsdp5Lk4djLesoSHE++5rP8k+Pc6Q
I1iZhxy3lG+m/ggyt2crwtE8eMyJJoZTs24ngrxadajzZPYixubxC9WtEwz5Msc678rLLFjq9khx
mMOWJh7Jh02UhId94RTdjsYpqlMK1y8/BLCEn4WkNfiyKKcef4PbUzQhEMvxgY+oZcC22CbGg5+u
O1tBl6a/vmc2rOELRD197CSKpErK/eC13gedddm7zmROq0OdNXcELzM0kF43r6VM5sskxdK1j4Hp
V5GNvbXnBFXWL4srhlcqKh3G8WnlvwuKgXpm4EH+mgTY80EBVyyOPv49TsQ2blSRGoYIp9ZjXuVP
uPHhAcK3pi7DS85TkbBDDM06z6n+yZhVW8QfcG4XtXEjatchNLXk8xrlJPXOGKemQwm8rgkrM6UB
YKTMiYk5edxdaw8m5YsjTSphN3jlZ7ZnxSdjGJpht2TFdqxPHPVarjbFcugijApN4kH4liufVshG
TBV9AEvt7WQmAvzyVs5bBbXk3du5EzN21u3wqrQMGJE5U24ddBCrY4AFl60V5zb3KGdTCaIJptXv
4hiqGh7TwXgkHUBHxDxl8Xtp+hye6LZKFA4LQoBhbdnDZjpZqjs9Gum1U7ZGjUOszN8XRInHlDOV
EYKt5dsb2qr6mKx9MIYYlL2jzvG77CZlll/GMe0+c8cs5t4sCtmcap4otLYncXvh9xWWfpsM7yPH
C/QW3citk92tt+ORVRuXDoPL9xl1gFMGm4GrBvQ/vnW6cdk99yl9Z21Zq545vT80nDqnCcM6J7Nj
HaC7EfEo3GOaVYFx8hoYGf9JNGU/VnjLI476f480XX8ZVTZkY//zMv/9v/mxzHsMTuCNwFyFfrhN
W4gM/VjmXe8PEklCmMR9wbmYHjuJ/wo1mX9siDp/2wDwvyzF/7XKG8L8wxVQDhmTAFpgm/CPSrEt
9gs/rfLboIcRCxV2FGLwQqSafl3laY8r66Lwl11d+NYFJPrlkduSIp56XKoduuZ4oA3EiwDv0wsw
oGl8mc3Zp0MoXc8/fXO3P2Y8P+Naf+UHfX8rkOW2T2WRgCZl9etbqQOAxrDK153ghH9yhacj38jG
k9/ShrOrnHS4K2QSv3ULZRh//dK/RpA5JNv0E9IvuV0I4Ju/B6891JG5tzU1JEb6JAdLh3G9vOcL
8nXCduSvX+zXFNn3FyOlz4UDQOFsOMRfPyemANYryueiEp97tKbjF7s1iuP/y4swyQPvzj0mf3uR
dKpZRlyDwXSVWWejyadIs6Lf//WriF/JDXwWIESSS7XBNBwmh7/dPl7K7rbC5hwNwU3S3tfzpv/f
pc5BJ08d0994Fju6VSL056N2XfR/IgOaLRCSWe+Lc2utEVMoSmCgs4/BJV9LWDpQ8pZ2H+vXhuam
Ab694UR//ca/X9F/jxm/v3H21rbY+AEWo1B+fT/vbknmKQPVAwXHZeC06/qa4j5OdfqrLgWWJCwL
wyEWejF3WWN+wY2qrxdsjA+pE1Phyg6A8NqI+hRZhtKcm1YjYIWrguU5syc0Oyev5YvTpPEd0gQz
lqoTRKQDTw872S/2w9BL/hgN7eE8TsS18Wjgjkuh33+YmP/aZzHyThh09PQqNMoQfjiNiQzOQc9s
EYe2M7q7oMqMpzq3n9SSdCTW1MiI3hpGFCc3dzVRFCqdCHF7LimRv/kG+YJ+/QLZ/wnGxRZHfNf6
/mD5KQvZuG2DiSkZo4qqpWvDjMe9ygL/b17lv/0wfQ4e7gYT5KEAsuW323jIFmj5aKRI6UMXBQOJ
E23GFA0tk3lA5vq7rvn/fj8T7dzAV+RPQaL+zqrzjKp1x5TaZDgu6dbmYxM66Ry2hfjJmKe5kbX1
ufz1V/k/fEjPdkBVClcCcfud+UtUBrK6Fw+RX4y3vWqL00CXZTjbwW29Zn/Hc/p1wL7d+axFrgmV
lJQa68/2bn66cEnvz6UaJQWPGO0OlaBPJRHFC5ROuf/rz/Uba4mXCjg6cv14mNOWan0/Yv70UgNB
DHYsm/fHz9cnL6fIa1/LFhhA12TyQU7tFYwldiNZEAcEYw2zBsPACPQBk7N7k/XEhXff39N/TCH/
i1v2p8uzUer/jFl/+FJBn7/+Uma/bFK2f/5jk+L8IaATmYgNOC4c0tJsEv7UIgDEb4FrabIy0yZt
SRbtP3cpwv3ju9aw1cS73E/y31IE7HgLQIXJ9oUNBn/3H+1R5Hco70/PGuwgvDPiwluSBhzy76X0
0trYYEV/ALFguqcmz/s6oqwnGyhp5p2pEOwgmFG2t1ruOK3R+QhMoesug8AYg6OLyDx9tJdW+NdV
Pvj52UziYfqWdqLZGpFiIjSV347nvhRFfxb5aNeHhDkypBeZkAm1sAHHB+p/6vGJ1p2+2y2gfKxT
p1VjRdYypsFL5+Mb48i/ZvV8j+jpFl/lvLCzYFvvp15k1lXVf81TWMsV2OGWRHA5Z1+XXgz5TnlK
Bed8ZVx9k2Yq22/0HLr46CX377JUbwwF2Ox5hKJoxQ+mT1briEFjibLVeEBrf2tAJE0+a5KtirvY
Ma6UndmUshpl3oZgsAZ5rEb6SmAv4BTAk9oE8sk01ecxaK0E3F0MtlZ4RBC06T86WfrsdENwobug
r/etu2i+0hyr2xGasWQ42NqTta8Tn/Kg1LPlk9MghIaxbSzOoaQ0J7mcg6K78GWW9k+OkRv66PVp
v9PZMs1PGrMcQUk+garPxdLYNw2ZqquR3XB/aAoqVMvGSBqOXm117oFs9Lu0U9ZD3zsBdg52N0it
Yyzjs2b1bnZx51gfOTUCmiTc1kiE1SZdXnO5wUQaSDomtjPHTm4pK4rtXZkE/avorfiDHefav1Oz
puqJ7pmypCF0FZ9EN65fil6quzmjXQu7zfUMHiwik2rIMJOd9zEwpkddD+K8Zpb9DuclJUqV6hnA
R7t4NFDVi7CdN2eB/LRzMEbnRxelebxu8wVSrkEh7EvmSfY75tpXxyItVfk5z5ZuPRJ0YjHIB9U6
OF3xKH1MSVrBrLDMnCItqlb9d9Sa0novsKEs95hWuhmbUR/AGV0qk75FRHxEHELfxVANR5utH9tY
zDe6sE+93+RsUHyRF+a5NZdMvHk+IUEUsNWc8z3buSp9bgdX+598EjLZbfV9NJQZRs6cSNrEYsJJ
wZ9hgiSDuGk8smLSaSJR2sn1+GP4xOjNUPu15jy7L5q+b16DeB6TszstmCBaYN/Zo530PZaYLM9K
YklSNz0JM9ENDMRMskEfhh+TstQ0S4v5q5LWnsWNoZoLAiHYRmyYJqSxm1K7YjNJwBLlJffkEbVQ
HQUO9Q+yo9ep6+1rqnMJNxT0j+GiTvzPlLEml3FuiQOxzelzUSNqQn8omLxTrpqRl0Za2DxLliYE
xDtDQaO8+2QURXXMg5geSZOavz5cC3I2VO20gqzBoi8FSbNl614rHtia0wydr2DK6Fgbn1Z4MJc8
4/KTN2jvos6ZNJHC+JZTu/yB4psHSjAkmDWdXJh0LtxWDQwS3jNAqnCa+T0oL/Buqpbto2QqSqS6
5oRv8iS8mKVb1ATu8pleNdL5ibV4jyZCzV3QknNkxjNcqVVNu7VXqFwBRsyBNrOFVApTDKdy2mk/
dZRRsRbzMD3MWplHWIRkulmFL01GPGk4dWt9hBA8nfCoNZ8E5UUkIDJnLyenpZZUIpA50IfC1o5l
ZA0rvi0mKQi5vXEWZWZcj1N/aw0p3xfk4UNSz1DbOk0veLwluhblEYIQzvLguy2yUj5gqFFLsC/x
S4fMwpF4pvV6XYzl1Z2M+USSWH0c+iU7GWYmdw66OlZXsRwEtC6ix4Z16WRyuKDeNn1J1sJnoESp
NOMrdfCXMabWtLsvfIwinpdj15FewjGFwsEEvM2HrHKbq5yY+scMwNx5yrwV7gOJsdCzDeOhS9tX
TkbqkBGae0mkP951g8I4nTR2aHW4F/x0JuzjpJeIZ4JpjhnsYqMiw5WXXxI9UUJu8Y+3W94iu1nx
T6TQIeyoLFqwVR+qFh+Gwzxyz+EiOOFIm4mW+AK0t+G8iFx4lyDvWsrDs/ZiiMvLSag+gpswbEuW
u2/UWJ+cPuijzp3m69FL7IuFzp7rhHPJ0TYopFraRn1Z40ntrd7uzjRvYJUWlH5iiX71uYR7NxPi
Y4cPuarK9KpI8vpk4cu6dHQsP5Um8U4k3sA/OIUBktSJSV4x9DBv27rMH2ZPOJ9ElsFZLpmIHYfM
rc8NfsRbZrDYkpNYmmfs7aMVrslcP8FEuGvAwjNeNcVHw5F2ZMDQOxAUWiNDVADefPN+Uq5/sqvc
+6woltpVbDIPmdkD5ChseTE7tf0crKTvcqHgLLjLG5glHi2ZrQR/b4jzeEflOKyGcuWs2YIuuDcL
zwyFXNDw2A2NHwd+uft0hvrFo2vr9bbGfRcnZFJJxFzT7Eq7G7ZU4GMKfCcODlZxGlgwoxs4tMjT
a9u/ozS0uxLFktNpktj91WimBGQLbgJ7zKyJEcJICFkdVrK6RLwJGOeUvzuhJ1l2kpdRMslLbjPF
CZHAaN/HnoEny0Cz8UmJZQWgVJLoKi456cnU92NYZvhjKfTYLrhKzXtT4Oswl/M8evG4mwqqjz9I
z+gpv7E4cnwRNLAWdEEn7vB56K3mjHqOwNvVwWEpkWWLavhcdhWJrWDOT4yos1tJHziUgrR8KNy6
lEcjoxweSpntbYq/Sg51PefVbsSF8nEgoRrVBTSTPKAlUil3i5tVy3pArdanAhRCNNv4+2e/paTN
L8BxT/2Y7gZpq7OVjdPZMNbsSqdu9bQpUrgEmTm9zcT2CAs0KX1hGf3Ncc0sn2j4Y+3isc8cEpl2
1lSEMIv82vCT/EvbVfajMbYzYf3BHQ+qmIeLEo9csGtbLfnpB+tz3xOFrpqiOiyzdt/zdXV2nsig
cGni6HHLLi7xrTs5lcEFs9nhoz82PDb4g9w2+egT6mfCZIATIWo1NmSF+sK7b+FeRZRyT7j/sbW+
kdShQXFgKNC5mFbidbiv2ddAfU9z/64Xmxlme2iZjMJQzse4PJTDTPyjpb02iJZEifvZiauORaes
ycDZtX09djolaBrcW1Uqb1t2vwcvHYPQopHhtsM07IZghOI2quK27EK7HvPIU171eZmc6poyVnHS
nOmvbbp7CeF02bFM/fLUpJPYIA9yfMB7tFwxwiblZWjm+5bhTmeZY7ao3M5jwdCvRpC64TBZInRr
p34Z/JWu43gijG4TCnRDYmnMAmogZetp6DNO2LiW7TtPS/NltDuaEsjuA60cUbifZ9k5b7oy+0dW
xqnGAaxpUVzH4gORD57hi23RkZpbD+kqxbVrzAmutzh/LXB2LFEyNsvjJIjv+AuNegQeZ6DnBFqu
16Tsr1PcnNeVVcUXBX8i2Dm0m17pSnsPtTV0l85qb7VQTHhA4Wj2Ma0Lh9cPrOTa6bNFH7RtDPeT
BQFmcBUckkIvi4RHU8U9HZpThr1HQPx5X6pafuSdPisjJorZxDM1hKrNLPEqIRi616rr1UoDPIE8
3NaGJW7y0ZqkxJAuNYXfpj2PDxZ0hPbaMJpYhA5aXx+lydjXPNE4wVBqwYgyn8iqdqznI2ll99rC
m9nvk8qmOLICL2NdOMns1wd/CgDBADcokhNtv7Qsx70GroE1cOkzgnxWdZZ2x4LMuQDoQPfM52oJ
++H6Vi2/qNRgAcSj07Xnyp67Kya16+U8uq9M8Jbrlb6Du75z8suq6Mnobi7lYZ7b0BtdP6x8B2Ok
BYRhsOiDcNv8MnXXGZtl2SJ5ZNXZ8xPv7LrVp6ko70YxYaZyWPT9dfoUC3boLb/qaClKwAcuPZ4G
n/sbP1D7HpgNohAcxU/DvKSPVhcUF8Fs4Vv0O++ah6nHltu19MGwzexL73UlTt3J/mISkhw+zKAD
35be8/XJUcaaclRaZus8rRwHI6v0VP6BXbz3GRnM1BfECCtj5+Bv7W7Q2vLyucrW5T2xHJY+4i4k
4yrLm7pzijvsPqlbX5w63FefxySr6r3txEF8cKpsNM+mXS5ptAaOe55bNKZLI2s4wurKatXenNdp
q4vIDZONndd0J3ReKCc4+7ORs1fKLexX7MzOI9Ai50Is7tzfrBLf3RcHbiDdEeMYv2WessEOd5vB
E4AiqHDZ+pW8GmFspF/I1zkGCBLpV3eGP/HVYewedkEx0ogbuIS3L3QApT3Ec7Ck8Iqy2AeB2doA
Qagd9+/KOMZsns99m9zRbeLH1zR1tW7UY/3SOxB+s7s3+FDvk+fWzQfJ0Y/5Hb2hLmEC3ZMfIsXt
RNowuNoG4c6rtOHrC9EeSYgPuiubk6Z5vQircR1PRj4+EaIg2OE4wd5ex/iQYfu9adMmO3Q6dk7U
z6g3Uw/p53Ei++ZT+fNsDLnet9oCJWLEjOtrkp1sziVmLsYiGBCqpXyFWgb/orZtko103VzKpQ72
hHhfSuUS7E1Nv7qgV8G4oIh72ePl07AQCKYTE83DBPbtK5XdVUecTttvVUYiFfW2BI2zViUTYgxg
J8NVw9eVgTGWWzd+xRFJVrlz8alFhamdw4oTrQ1RVkBJ1BS0Ekx0OATmJgxEA0PGwUMHMUIzaayj
SMRwV1ESdUnBxnT0jUDcEkKBZA914UCY9AlzBr3OpWftySmqy6nBVzroWlzJtRDXSZH7TMdbJV+C
DQOhhTm82o0xXpamSg+L8Hl0FFJ8NdpBXaZoNAw2qXILzU6Snlxxg4QWqw3RBDxuMGrggCIDcn7n
B39wK48vRW/8TBHf2Rsbrlrs+HJ2VifieF2c/dTuh31MNPBqGNY8it3YvW/WpHgkFlKc654vJGLw
O57duFvDZtw6WNcuj2Adx5fp3MyREBZaqZXjhUiGds/Qfrg2Sylj4Lld+ynPBgI0HAjqMbgxAdcN
F4MBfYiNpJsscIjs1r+hdw43QmEpJ+BMXDbBcPMfxfHHbNQnimDZzDQlXiZUQ8Jff6VA/u/X9f0X
CfJ//O9/SJKCv/RDghT+H/SnBAwnTeooEa7/rUBuMiNRNvoRECAxUW1Zsj/NULAkWQiJsGHtRH7y
fPFPzFC/1fgwbeHkaJkc5rB7bDVYvyGKYf7EMz+DzzjWW2/vTLBeFObDxAQpsxRQK4FNeCSj59qQ
D3ZnOWW2YZKU/NhjHC6pNldT2arPWEMU/DSyLYrgeYm6QozbTB3/7Z/fc/+/taD+9b1TJ0355Wf9
mn/+563i/MGohou8wfyRsDf1+Metg1mOC08QCw8y942/3Z7/GrE73CDuNmBHoHZsy3IZAP557xiW
/IOVFHHbMj25/V/2P7l5vN8GLiYzHbTrLR5pmzYD+23m9NMUpEnNgfvLP/gEV8wjsMYAs2xFLG4s
j1imzdsqntz7FYgzJ9ZFD+fFwEm0E12wfqU1yB+JlcnqS0dmzw/HvlheFNXdNysKyGewJALdbU7n
Z4hLHY7YIZ8/OIOXyssSwjUH8mBCwbQqZbxNjkHHZmDkASJFVdf5ruN8FsBqImPFRmMM7nMXEBnS
oDRRhpxmRRSSjMuOMQCx4NnMjBoLq0U0pXELU3HmT+NvCUGKKipw+a17PPFzAH6mzJ7WNSfGmRkZ
r+BnbY6mU2NBD3gAN1FTlkSWF1D9eYQ7ZsmjxS2ks3NtAZgajpFJRTdb8SdnznhUtzOepX2PLa4g
aUHqhFL2ZZ6Ta6NQRFYYGzVLNK+y1VU4GyLP9lVL0cG3nx5X/4NB4bfBvYldA/w7Yw3mWkRTNy/H
zxcS/As+Lc87Z2bt3xSI8M8oy2yT//pVfr9dQLIDtCVn62wzT3YAv75KwDI1TsK6mafCRq1onK46
qQbT1GlKNLbAv341z/nNAcJjk3uTu5IXZFQHS//X16srXcRxNr7ynFWwtOyifKkDv/qSBUHP1isz
mvQiAJyCp6r3GLgKhv5dSE+ImvfpkrWXTbLg4WTDNX/KlXTSKOWidf07+BZpNS9JstLw15YoGQtS
KayEZJAmZJI1lpf2ag1z6PU9mqtAokB5oyLRDpGrgWlkalkubLXUGAkQn9icwVS9DqzUGG5tGpye
pbNiU5NEJ+dIM5Haa5041q40uiWIRj1jSkyIbcqHeGatJ2Dh2NUeXpatDqZsKZUdM44/Cxuc9lQq
e14v/MyD42a0lW0d3LwZv5pV6r+QgpWAGRRxoBC0wIZ0zEzvNGq1tqcuo+f76Lql+z7I1L0gWj+n
0VyMBZFDRDEKofZdv+hlZePTLu00Utyy5migqeXeKKi4xC21wFfZFrp6hX8CmTXphqwK+8UzpsgB
neEfA7Nyb5eaEqKLzMuopbc1XwFRjqJ4HZIpqQ/e5CGCajZuZkRhDfW9Lig6IkumLb5YaYIcO+KO
BxNuKCyRfQqA91BiBxQftbagX0rO/MQh22b80NtV7155A2bRnTnN8UXvxklASHQsgkslSil2OnDG
59QOEGVW5bf1roGO4F84ra1znJoYOAmblNU5J5TyoEqX/BdYYUdAWijsZz0JGKCxGsHEixwHLORj
JhO7Ymvf5VPJAv5j36HS0KTBV+G5wXLfJrHIdmnCOXCD6xG4Wu1aLsfFcjIXMH4e00QpuxllHBUA
EQhX0xXUL3q4UtsmPZYOUDeiRLfZZtr10haQJPkwzi+dWe+x0GP0ZzZtPVFY173PSMbvKXBY5h0G
Jmx+jdoDEZGo6qwEOQyc/D2qEI8+fRrwWV3JIJtQqvH7ATB2PyDR1vVFmym8iNLO6dDCvGTuaH9x
n23O948zRImLypyHPRMR5AJfjM8Z36KIfIec9M71HE68yQxsd2spILjRMm3v92Tj1S1G5lXuZqBN
9X6u11wgJ8spjQZ8BjeYmJw3j+/4OTf95qObJkqfeK7A6xTKKuRuXdfJIFCsEKzcbhxcCDAJl6QU
EPojM2sUFD/BMBPbcDUeWluy13dgzYy7LKlrRPRxJp9Ksp6g7uzL8+Dp7lvJU4awT1PPVoS+oR61
BFSxr22hHqy0WN7dcbYF3gavP7sLMsARFLhysWRW5TuXkvNUjBKMQFYAzt2DhGycqFu9+K4pgeOe
ct1SoRJUeoverkSQoNNkg4ogIclXKcby2ljXxbocISd9S5lN3DilN7+nuuFEjTec1LXJmM/gB6aI
xoD8qPWO0DQ2Tj2qa59Qy7ex4skXLkYVv7TV1OUh9wiJy8RqeVZpRJ/7wOnbjyuDFUYyGXPFUACV
x8uVcaBIzEIkUZnMIHNp/DTqg1zb5K3mJPdsE9VOw8GHSY3CzeFwMz7ROulOMTch41XizbaeYESb
TfAxJnFPzMSnDIh7mynzpleb9JDFZvcYs0YSbSJD/e5pl8OWR/qA5oKgNJkZlJO8GoRN7uatXoDf
bX0ZTB1j7ln+zdxz/mea0NyZ/dJmYdotnToFcIvGrU1DO83RbupC6EscUOTlUvLC0ARMbNYX3Wi5
JFbQJo0Il6IrkNYmHzwfMwBsz6s2Qu2o9k6s7VzvbJ4FUyTh5d1o353bncdc93rJ0RH3LfLC5yIx
K3ky1rJ+R6WxgZMnwBtVZ4D2t6RRC4z+KqOTose7jsScb2GYHJP0EbJiu/XRjn7kYY82y1Ct8HTL
ImmhcHWN117Qu6qrKE4LKg/mOEMlH+EMPs39YL1T0Cu/uhVuHwDbSXpDR53xskw54C4nNrJvebKy
uY9hx4zQeqoA2CzCFhlZ2eOeFpJT786y0btDweYGh1DlkpjWXprIMDEDNiKFnZrJvnQ6iFkyyzoC
ahpwWUgymAQ1shKW3yn24jWc8CnQarTq+iFtE+NN5YHziQHMcMPf858buhpJM3CmJQXdAwfybS1X
fqjwdSImz/Ows5Q5uVGbIBwg78x1v2OolT/nvmEgYQcJFDlnmpi22WYeM+ho0Gz3ZHrt19SrUHhd
sc5s5FZBqzWgopuYh3C9S0oC16GT5o556VaN+5QATbwfuOHVLl7d4k4Vgqc/9Jn4RjggoUj5OW6M
pzHjOlHXQiNJMtFINxo6JWs5xzqNnKqtLkBNGgQGCHUnEUthcTvn/cjSswYNVu0iHW4ZVbOr5NxZ
vlV23Sq0Btv81k1j/YLtLP5KprMkns/890VOI1cflzRwSaDdCR0kfuN9LVMXpwbwhNUJbYAe4MqL
xXuAEOp9wU+SfKoGfnXgmjZilVmAETm4pAs36KZGSGXcbdrM+gN2NNNUTy+0dngvg+LZfQjSIvAN
Kimwc5eXBYLHTHAxSxo2CZPZfKuslTNh4fTiw8LP7HPT+vYbsJ0BYjarLpMfD8dBlFd2V0RVWfjT
VQt3X7Gyz6m6Zaqev0wcBWqM84TdKkuv5UYrGbszGh3mh6WbyO8hjhREQxjIkoqhnK3epxgXwWy4
HZRc0WbaunLtRftHOkMMwmwaQMDzmtgwiBcjM6aPqDYB/i94ZyB/t77B2eiX7qQMPXBH1o5YFGcO
QuQotxMuEotxmadc6xUueDLRlQfD2q13lDcw2gohoNbueCy6XKxdOCKtOS1vw0z0c5GxsbxA6qrW
mHVdJjhN6mSGizVCyubSV1hCstfMTVPnhERPhL7BuOFelS1nfIYGlWDWz95xiqtbwkEz8yKDzYTY
2aXr0vMBWrvISe+xdzXsnVcyhr4Fs6yLK3ylRpzsFrPX6Veh3NI4VLWT+7eFSkET1NSOW68yrjMG
2SVeDHk25WSiCtJLVJjA9KCoiB2GbBTGNhZYd5pu4VO4mVw50BTZtPrH3h+77LEnweKWmKWZizzp
tdPNYzbS6HAo+8KMH/CLYj3kwaAz78CGRKgTTpS8AzZWKSlw+tgePk/LdxXsEc0RJCGkje00Defc
Zxk1at4tAjhOBPAFaML940oxTtDtemLdPCATQ9OXYCZOf22kTVpfwVFj8tv73RYLaA25NfghHNvy
HDuqM2/GzmEgCcXAnu/adorFveiJX15X2IcJStig2gIoiPz8itjxQG5UbHLkrCmiAWplP8/pskJc
Vj0NA4WaJEe9TpRQ9e35ZRvmwFtYgokuFnoUmIbFM5sUki9vdc0c8cFgh72EdW5qb5/FVQ47zB1E
cgXxpofxwiEDoGhQwH21sIjuWjmLF6CjoEZUPzoYsFKQlYSrtdueAxcz8oU1A8nddZioGrwifPnc
Xxu3qh38nqOrQ71hCMGiGW+6zf+wZxgMaW9VbMyjjGYbeOt2lWT7PGiTbzS1sfSmsg7ysKl79dF0
q0yfVioJxZ7ACRv81SqH20XavLPmMp+qxGHtJl0ZsnHPOCzMDpvhLk5By7nSKT/Olju+iTywv2pO
v8mLARb5BWkouUuaOiZm3EzF5i/o6UfX1ER9FeYk8tu4cXhguyKlkYBbfFz56M24rzyL5bvm1n5X
3BI41Qy8EGC19BQWSsLoaKkA4vwtXbWcJyJQj4tjD08uy2Ae0mlaQxrA1wB1J+vnO6Lz2JecxTMF
gHe7lDuDMy8OZbN2b6zcL2RkBknyYDI4/KTZL3nMMakUjpa8tctDlxqwGYEi6lft5wzd2gVOOLYj
plu7CaORc4bSIN+62E/uYi8jVo4RqSAupoqK01lgmyxKOZovPxGICYfvR93/WD+xfuKL/quQytoM
w/vP6tn3/+JP96f7Bx7NLSy4aZtbEuVf+pmDw9PCew0TnP8lIYJG9i/9DGOoZ3ts8BDQHCxXv+hn
AsaY9ByCqCbO339o/9z8yD+ZP7ddq48rmhYfUlm879/kM6OzJmEXdCuAb0yPOZrJ1UjU+uAW9ls8
yOpvOvF+E3l4OeBjNpIvyh9y4nc17ye1zlkYWFEmEOB7AoRSrF5LMWim/kbksTbF+NdPxcu4RF0o
UwSf5mwq0E8vk5Y0kRhsr/BaBN7en7oEii4/E9PIsotyTGYw431N2Gu1rQ/WRvxvFkf8XQriN63p
+4f1XFrSmabxcZ3fdG21dOa4tDPg/FY1rzReJHeEynUe59+gaLtf+3FyIFaV/UWF9MPZh0qv3KA7
nP7wor2Fo6mfOUZXu1izJh1r6/+wdybLcRtpu76VP3pzVnBgSiSwrZkzRVKUxA1CpCTMMxLTdf13
cG7sPJDcbVapzAp6dyI62h3hbltMAsj88hvewUh+JNIs79CnFndtx/RlQrb4MmpwLFnoRWpcGBpN
e3LpBMSK57sbNdQ2ulPdwFwcmgqhm2EVE68sR8841b+5NSMiDJAl6/cO06XAVE8hGJMnmi+3tlf6
1w7Npbl3UWw8N+sfpEaXClZGvMo6N5uWhuzr8Nf3+28s+dfMQ/v7ULKKo2eIutHrWDL/iT9DifUH
sCEmJRQOP/vmHK5frXjb+IMpiKXDEELmeiac/SeUEEkgxlmw2rH506FfEMv+7MQz4PGAtUOFdzH/
MghO72nE759sTjQ8H4N5gOAn2aSGB5udIXagQH+biwqRm51Dy2mF25C3ffU+TjaJ/1zFhczBxMgh
9h2EqyqOJtx9WAUG0XgZ4AD7mBq1uXh7Ffh5ewEEEPxMv2F2wfthzEkTfj+ApDg/WWYPSz5RLYVk
G9ZYi5Wl794C1XSbLWBHGieJi3sPgUPOSkhU4h4q+rel52BL2VJKPeQjSLN1hjF3ccX427TOq0QH
xUmFN8gN3TOrX0d5EXWrtvUZkNaAsBp69aZCiMfwo900DWprQOlCNC1ojVERLodC8qt0TUmvRfni
LgpTvboIPFChANLjWTTMxnwdj0WR73QFt34lo5wxtQOo54U5bOOiLdwaW4m6DlJkbg6MD5+0+IY0
iOZw4fTDRQ9z6E5IPChvQG/oj6Npkj65wDg/drP3yhqicHFtm32bojOIw8dGi1HC2Fatj2xMr3RS
JJRVCpT9ICD1yNt2woXVC+N4yf+BlEBdh4aNZO/AzGk3+KH/mPdt5y4FBgzutoTCiwFE6qFCrjJn
puj7Ud5d4E2UQJScYQXLPB+RJzH7qb2kFW3bX21GFxntirbIH4Hulhd1PNmUW4Ucb31kcUmza/Bw
pEIjQlnSHOlq1kALvsbQi782pTd8zN26/IErD4CWOmjTp6AzcWXTlXjpos76ASpC5F8A02PBW+IZ
YawxOTPdHRTlWixErKloh8xs369bty/jXYnSfHwHOK9EWsZMKekCOhwVqnFD7UI9Hspkxf2hzKe2
1myaL+Ysbd6arR2sbSMdzK3uVWW/HhmBxXgmKkolPB/j4ax2/C7acAOitWcFMVJZiyQw+s+uctEI
DoEr0zrHwOUGnlr3y0j3v+H5X4bN/Pvv4/Nl9DzujUl//vt/DkoFrBzCK2EUGVfJ3/47OjMtn2l8
85SSkEV8/mvGblnzjJ2Zl+4SnFFR+ys4e39gng7nE7/uX//0PcF5P8uTcyYys34trggbXRRnDnev
8qEGzn8Dr4Bg1TGx8MB0q7Wba9EtLt/1PTpGw4nB137qA21VN0xUV0h5PddCVOMgfgo0uRPs7pi0
DPBqasPWwD1rz/Bm/V91x9+ahZviMFaTVHPsDLJKHo4siwvz9cPptpvGbsuJBjaPo8s6LR0fcG7p
WZo1IjtWdXm+DOc4j5G2N+gxbTLQ4sw2jU1WO1MHZC5idBEh12rEwQ5/i8nb+nlgduhdOHBMU4dm
qNTIWH2AkBFq1yK5V60rtE3qDla70pSTWpc4KKUzLs3r0yWOxcpDVS0zipcBrTk0lMDGB1tQcA7f
wdQHEGeobQsQvTH+FqssSaClpLY7qiVdksy+9qXKmtvCcSJz3aLGm1zFZTC8qDJqLupoKuXXDA8Y
+wrZKXlLD9K/KkcZvaQDNecSr6Wsp/GITsKw8qU32c4Sh/CmBSfqYdF7k8a6f1UgMoVseyRh4yzC
tuUNYhdXC4tBrzEW7iVGzDWWRlSrSEqGmhPSop9pV1zwuvcSBJ2RfsEGpSW97LUsri4Q8EZ9bdAd
Rs1Y4I6ZceHSAC/HhYA5RNvBThCjxijZdBoxruiX2pOFEJ+b28M2LTIkeRdthIZMvKpUWfSfq5Dp
0ZUIaM48YKU79mipFUIA940ZY+uPEr8AcPylaQ1NupSRD15g7dL6QnScxlmB0ZkzkFTjdgg6L7QQ
Aqx6z1onelNP9nmcMQiRCBOSZzcfIi2rZLoqhdAV/J7ex3MFozZ7LPHcC4WcbiU2CDkm0G1syexm
ApWs32F2W2WfAgRSQIWOZciAopygvH9NcxS2MClt3XH8wAPAkF9h/abo6SWZ3dSMEEHWpWoJSgWG
3gIFgbG6k5Zqslu4x/aN3wqt2TRG1GUrePn1pypAGHhbdQ36vmVtFtqK7+igCxwpD1GwqA47svnU
SlZT68TZrgOv6y4HA3n6TS+z+mWKy2Zat6XC5WLSSyt4VHVWcHnx0/QO24SuVcENdk1RAPnER/cN
ILIHCCKPc8B0El3ElSo8GiUO9zUmoFrgcljAy++svmEeoNO5xIA6c60bmZCloGZOB3qVO5GyvtGf
6ctzBiSiuDYc/O4vUwhLKMqOkIzwDtVHTS51jMqH+9hqm2bnV9X8r6aDFS9MToV57WgJmqvo+/SO
WFM7++YKbnei7+Kx7GgTB9Ipv1MLYSUlCjUGFwBPg1nF1aifGwWvCzUZHNqitrT185L5sQ8nXph0
Uc9rjFexgmvqpEHjyyUjU93GH1oNw+VCDMJZtkmXdVuUSWWwatEexPyp0fGtbFWZD5iTMq82xwZE
CIVtwmwkEmOAvm0o1EIha4JnmUC4dpPRUl/2dUyC5hpA/zZBi/4J3eiezArsc+LdJriBN7tSUXEl
RmBi4MlBZg5emcq4Dwab7bvW0tSOH2nkDs7Oagf6QUvLzkUVI8eoYYO6LD2ja1Fkyn16yQOOFTTX
Yuy1FLAWfheHKfvSQoiuvER+Rg/PNDCb1bbu/fBbDk8Ure+JXtzCoRHPUMYLAwQoZ4XVodCn+8gg
S94Ip8SypXLz6gKUtosqGrgAcC2ZEijvcA2AXYFpMNyzK+EGjaEIbeay5tBjj4DFNpATe/AI0V9M
6ZZZsq1LD1l/bGbQ57rzQ2NyV8C+kLWnLAUybH4xtDyY9Qj7mNOMh3RWwtMCuQ3CDF3iop1c1X8L
Kkb5lbvsUEwqmueuEn5kBUsarprdfyPJwtb0489U4L9Z0b/oXbyVFS3/7/+23//n2/8564qo/v66
dv35B3+lR5pJPjNDGak0de5qGFX/zo809w/SBa5uz6PnPpexpC9/dsKoUSU3uq7T6kKRDcL7fzIk
MGYMXSU4MpveFV2sd0njAzbcK/mERB9AmGAddWplgG1z0+91GgE3aPBTkMEq84P2AeVEr42Waioc
9dC0Us9wWy6BdnxB4DiPnlSUJeZdEyhzrM8QoewwgKBNSzT8NlQamJ9NWJai+Dahp8W4QFeZ9nHy
6zhYemFVapdIgtX3VQuyY5f7Xn7bQWx8DpoufdZzP/wE38hH2WhONc9U1I9wMxCODpeQn4JxURrM
0blVfLwW4XaiuUXjoFzZ6IpGl0A8OFsulKqHTqFAgzaGocRq6rPBRju3SD7ocEzPysC1vmMji2Zh
SH5GAx2CenIz6mVsPRSGZiSfCZmRug4Kz9hJYWdPIswqB3+bFgH+Zdj2448wN8wPSHShwMGxC1Hg
1nLEpXRKDleD0rNwvJbf108SNL5nwSvRXeLEKKqVAbxCxwckEhOarAWVWNsEibmUrauMR5McrLyM
QJkV6FZyt4drrOwzd+OYg6UYwAf9JxXFdnIxJqFdrnUwgI8omOIag//3TxIIFrnLPgAsdDZlSR+e
CWlr7ZXlalX7nBlNLD9bVmTQwqevXi6RjYFFzoWBplYFCxLtTMPGldiycjExNedKWBqlRTc9NtBb
Xo4wA/IVnuLVN9rtKtooKy0vM4CsAA3wArymCZAwGE2t1MMsx2of8DPOSEZBuOAa0urFdK3Z8fgA
aQNauT9QBr9IcwjspRV2OPR4ILqCC/yQwfMTgydu3TpGk0qaVYj3H/yUhHlLHo8LCUmCdy4MfrDe
huqGj95n6yLRMbFNoJZjYgCaB6UtOzecdWyo/EsNwRV7cVAczkI2Jv5BjZ54j3nuk0Ybhu+f9YEH
1iCA3WXj0ahcf1kh3Osuaox8k61psCmWImywKnOk5n7DIIBNl3ppLUEWhgrtOVtJxh8hpoYXNsZH
qMXLybv1gx5hw6FvmiXugBBY+iJEjaOI5jHJVNrDk8vlcMfEXVKRDwiSwhqNokWXmHMKoyABgkqy
Ejg0DCu/wi5CQtpRofcYVa3FQBr5ZLG0A35GRZPkc6xl+YdOpgHSOUWTfI+Zn1WrIkNRPmBkcj/2
bo/LeFcPO0TlNHsBzzvm+FDTbJtIBtOOt1P+6OM658mE5X3Uwjh75N+Ut6VOvkV3WbX3Cf2iy8yL
YQ3FhhUy0Ixzs100FeCo5UA/RpH4ed2X2HLCkU5vXQIS7VP6OSjqmj8MmEZ3ucXhXtYNXRUG5lPl
QH7u20/BiLTHUpC5x5vUSFK+B0J019pQc4fTcmte4KnrN2kTONyvlW3CGk4n57ofkNzb1HSc9LMm
a3IbnEDdLv1a+l+zaYi1dR0rWj+V3cYXaEoCUtWGBhPjsY56voWue/7SDGJUcGU+ftHBdTwjtgDL
wTKUfT3ZbVcvcncCq60noegXHXiaj6jGlYDfZu7iGWaS7SWGlvpz6iHnuhiUlNgo60X2gUVt2Dc1
CfKsGCxvKIgiJH0pqRbBzBFrSuk8FxASoF1X/DkEYsPxsVEIYDaVX95DQQqrRTHK/GPQ6e2d9G3r
gpoKUR80JoH4yKhVuEKG6jNemC6zwgB/p/MSv6xmkzWN+JL+1KpAmQ7BmwCs3gfQexokiyDDw8MC
5+YTG/TqCnR+ieG0nmrXlYWeLPTuTOE3AS95ZXIj3ivwE1RPos0ueO6iXkVaCM2IpTxQM56hxUs3
rursSmAN/0WhpfFYaVkNs7bpen3l9Y7er7sgrfq1MOLoskSZMVk6CbFoGTiFlS6sQs+aBTjD4Fmz
UvJwu4GPupK+Vr8kdRaPl1JJ0jBU3FNIcSEK9M7k+9eZXhFL8RMH7qtUf2sFJWYkqN1H9QLgBHDL
IQzDF1MOcYdZV9fiI1GOuVpi/maUc7/JQTnXK6VcW7nvbk1UKKijeqDHuBabyQ+zdNQXK9YC7KtF
gyUCthWMywtmQA+2hewOndNASXwZO/OqAY/RAWkrRqx9SQU+4h1n3bFTMMTQ/dD6hthBX69NPYdN
DkbhIRv0Huc0xC8e02hMzhLZ+AAvEooToJ+V/4wtGh6JJmjKLz2uK3JrAKqOocyUbKshctQjOh0Y
4KJCQUMPmX5EjQPEwV5aNP22aq6D12AKIfkwmxbQy4wmC9ZxWXv2/PcCL3NXYvyBOynsybzJ+vMC
JSrmZFpk3jLwg4mIGgg8KJsE8ya3oqxYNhUgFCboGUV0oul4LufU2CvPIpgDDNcDXEqA3IBKKLkH
B1GradkSPzF+cYH7rXzX6i9Kpy2Qxp9ceJ15AxaUngD2NYsW4W4sqVqatCsaF85n2dQ1Ey1f/DCc
GXKXG9hh7UobetgCLlxRrV0wwNUGFGTWUSm107B185T2b+tKEhNV2CGy3HSPPxpxpX1v8mnmlVuY
sE0eI3yakQONBIKSwcG3/bxfGi2U2AsjRTp5QQ/LDLfk2toDOvMcg2HMBK8qTykT+jIEeKxQr3qC
XE43BZyi+Orj0FwuspYfsCqgSj0HZY1RFlpGaJbwzk0EVirjRy7j+M5oI/m9prbCXQsIzo+w6AGu
xrMAI7ioabgoDVX/kKWlXlx9gsWGw0Z82w1o8XEvGZO/mKYYPQ2FWy+0zqaZLoPGTF5ce0KgtbMa
sTYUIKulH2e1t/GCnu4LQxQscpjTgIuhOkPH1HfTFxvgS79WptP2a3OA17jAd6b8ilQ4HMPear2X
Xqjksq1S65FbT8K+DJTfLxA9a6/A1LYl7Q3602heu7ba1kk+YNHlTd884B0PXYnY2CpCnf/GMkty
pQK5SSBidYMurhSN/b1EbhK7EEQlbgy7bIaVIO65bGpk1QBq5cBHQ2Psx4VyYv0ecLgozhVdKG9b
oE5xEel6IFZiTOubtAZXvcDDFbdxh6bxdZxzOoEz4X6gMnB42BUZ0ywb7xrcBmGPgRmWY+0X0zfd
ixqxu48gMXvgCxJ+NAj3Hg4FO4Y0tJPlbZ2QOgDSqVES5X/3F40y1ReNGFkRLxFWNckpJFkWXiUL
pwf4g6oM1+U2QEjuU9aPHA3lKe0yHkxtWtrjWHytPR7qvEaw5gzQkAWvsq7vgnyg+O9aG+hzozfu
fUW1DdyyMPGwK2BjUK/3AMroQZY23Q+oERd86/7jzEb74Y15jUEPAjSU3AMyI1vbVnDlc192TyJW
ZbqYUVpcAn5rnqPd1H8JxrHWSKbK/KEiztwLGmb4quc2MGGopiNCGvT8U01fg0tFD3d0NOdMb830
u1UG8YNKfE3fJVarfWLEY33yK9O7cJquRGY4NbRywV2ukHsIHOyA2nTqzwNlo8JcqCC7MIZYkkmi
x/I9Lh1ygxJpSXiNbi38meKLJE6AK9Q2dJJRwyG+CYMNFF2RcL1KdZcFoUwWueZMl25fw+AGLNno
+DV0ZrLw1KQzFXF8AOvUxfXGChGQ3YimKOkLwX69rU2F9xAOc52kpxiR7ntVNOCO2AVYEWeU/+of
jID/f+NYzXXr3w8PHsLv/7P9mj1HexOE+c/8WSEbFqrlnm3xF5wRuFH8o38LhTl/AJiA4WTaM9cJ
xMhfFbL1B1Jw7qyDalp/zh3+PeC1/kAjR4feJyWCnowS3jNDOByKCkmxzVyXGRezZlc47kGjnaBj
jEOafkBioQcgN8buU57V4gPyQLTQK4HvQnljG1HrPcCEb/wlDAPvQa9F/20qwf6B3HXjc4qO+UJJ
3fSTNeruAB0k9s7SprA+dX5k6lur0pFyDKPprqBVDvKttPvwvKo1qV1WULLjHVE6+qhavXqqsWuh
kUk7CXhp7TfVFcmXjl1jlqImUgvXbRe53n1A/VGZq6Gq3CcvcgvAwlHQV8g0l7C3sSrtDMxlJqAW
doRu/9LJLJjzZtej7Q8Jy147HhaRS7fW6IaPqouAd7le6sN6prO84UeCfi4rC5BgjVbTwi10/6WZ
Ukk/zEyQ4JtiOwzWQY5L2iq2FD3h0TUoSQab7qEzVvhxNw4aM0vqIxVhZdLgvaeZCHcs2w6r3LWW
DN1Dqbf2dauYBy8qdH3AlYEg8ZaTjWb7oha1BY3bAD2JOFClxWeWHY5rTXdHpJ+p2T8lZLwQuTK7
+tSXSWotDa/SorWDHT3AU8pLYz2VZko32QIxA6ytlte4PJCAmj5F0IJ+uD7soCZTp499iCVQwAB8
2GlpgeI2ShQY0NiT+U0YAI83oFMHptZQRYZFZRUgUjuksfQlyHWtWYuUlgCa5jris1WCA+rKHbTp
AaryqBuPuMXBPFJlAhuhm0TS7ojZiPfg7AeKsZcqvUz7GAwbmmxJgBmzl3ErmwxNsO8EToOyLy5j
ekDul4XI1q2bokWczWZU0C4iMv7oF2Lgv82/f0nmmH8f1FAdbevvexFt/gO/IprNdNN04IHSVnMc
6qT/tPws5w+GkcQ4gghKy4wn/4pn0EMNj/ERcc7wUCb9q+MHloXRJSrKAhsRG2DVe8LZ4dSQiaiB
zCg0AIKZtH5q774aicIqw5Ne46y2NBw2fUBrJKHdcAKvQsh+BUTjxyIexl+sQ8tzbmTuNxURpitM
1GWICElafW69dNjJvOjOw0wh0y7bPlu9ev1HADIHg9d5QS4QYUs6g3AKxcGkFzR6lckJ/+6hYvbi
DbI8ayNoXiiwxSeW+u0Nzkuh6uxwtdB9dQ+WGsc2ngdcggI9yZ+afCwprsrw4e0HOpA5/fkKbWbq
km3CTrJMttfrvqzhwB8x0PlD5cYDFCf9AlOgXqvvTU0jMU2L4jtu4QQKW2EsyahL0SZp8s+N5SCb
ZUzp09u/0JE3PA/S+Q8vGADmAQSpsaK+8BgkLWJbUNOYVOHLommbr/SC419Z0N8Ot4+uNY/PwXTx
acXBWkGOCVMeoy7UYDmLmAJqNaVMBIqvqWacAj0d2auUa4giQo+FjSvnf/7qRGB+QapNAbUIm9g6
N2rPf3BE4K7rQiuuBI6Ft8mEHR+E64HhlYEcZ6UbLe0+aC2dFjvLTO+ozwsz7i5i3No3Nqnzxdsv
/8ieA03JZgM3C5JizoNe/44jH3oyksxZYMKUr30rqBYYo6nV+1dxeAvkO8yp7Xno8HoVPY8Ucns4
tiJvM3ARTvZDIpGVO/HG51/2L5Tqz53NDiKakdgxfXAPgkNEG73n+nIWjsmw2pnQb4wRFX6htqjP
rAw1K0o6dFiggZn3bz/hsVPlgozQIfDPe8uYd96rj23aZY/DGQAN1EiKufRw5M6DLSY3Hfj6GxEH
yLSDfhJL5bi0LAMP+4OcmhoHcacvvndUB+9/6+w6aTiMYhCXQBdg71cKmCE6RULX3KWP/iEpk2GF
uFd2Ip4c2eUuXRtbAqzRTQLL/ipaaPW57cXEfUPLdn02oadFH5eKNHNo9TOG8l/eftfzTzz4zOxX
AwkPHg5E8sGKuL/qkF4DgZgd9FDeI50HJDdW71/FYx5EE96c1eIPwmRvRuAEIQBD7XR08tIUH/cC
n51/sAqWCZQB88U2az683jZTBsd1yCqBK0bZ3RpFGq1dRO1+ibq8J+y5RCIL/i1BGmmJ/VV+OuyW
MOIWJBb21gh72LP4rK96TZPvfyAqKonugMlY8regJ2kpOFqbCeSzRp8cNPEhgGI58/Zrm1/LwRZA
S4zUhQ3n6fB/9h9IH+osa3WwN1njKOIkxKbISNaW76yK2rwPxyhappZ724XeiYB55AYBfEZdyLNZ
VG8HH8wVdVppJeM1u0fIpxRNtlFT5yxNWu8nLqv9AerPcEZIxh5rLkalMed0r/cGzW2J2yoSRl1c
bFLlgIe1AF7pgVrAND2HqDmeeK1HTpbHXQD1m4yHW+EggAqvAPfFQGphQaVaQC5rVo0V/+l0/57d
CJ4ZOxEgznSDDvMc08mqiUrMRnYP32BsrmE9tVl93StlnTjEx/YJtYltIxahuyAC919hwOi2c3qm
UACogjMvcM0zWMP9dlYVv4Q6hW6JlqQPNZjODWWxfmL5Y5uFGTjGDfAzkOGY3/erS6HAPit3WoQV
vczh2tPs9ArZivaKWeQpHY5jmwVkI20EJv8k8wfJRt7ruEoK+A9W3d8Mfn43Rlj9wVL84fjxpYsQ
14nd+ftekTpJEk2U2XJNp3jYezaVEyFd6O4LQF3WJk587FijSqzfPujHVnGhncz5iUvNc3CHDZBS
le8zA4+MMlvJpjU3RerLXwDcd+xIyU8HrgCkHx6Qe7CKYHoxBQFzthp84j3IHe9FFX37LcVHY/v2
A/2EPeyHLjkb1JF3e1BBTXmwJ8wkrHlUKhhyQ6kv/MhFOxj188laIbIqbrweSyto5D3gK0jaFqU9
f5uujApTiZVmd9HT5PNTgAIUtIj7Bp2cJWoT7Y9IZ06JFmglmyVTaYBGlpVlXxjW08XVnbTtNoVX
R1cjYJJkZbZdD2E41qpvXpjTvMArC91WyZEdcM4xxQNSnzYo6Fzh+ZhHdgYyPYrEs+8Y7Q+LS/FG
iDz+VLg9+CxN75i91r2j0KWvBYzxEG4tIAQmlQ2+1r75BR1Ola3NPBKXkF4DnhHc47mPc0WyYl/L
dNF7DSzlJLDRIFeWGKKVnma2e/72FziypQz0/knUdDJFQCr7Gzel8YuVMGTprhHmVabKJ3c0/LO3
F/n95JOaOIQd4VGsisNrIgGG2EgD7W/4muNFbJkg00ovXFZZ2pzaUfy+BxvKgI/iAL705rN4sKFw
19TrQkQ2QNIs3YLdQ8kPujtArm5MxYkb4kieK2epn1n1B/AQp3L/7eWpycwopYLKZSlfeiUYYyVp
6d3WMLOQbKiY+i8lyqIzyR997tg1x29W2ETbYEjiDxViSCde9c/U+vAFCM4TtA8TcPRh50GVFlKW
5LiwZs30vC3R51n6ViRQX/QQgNIZnV9Vgt22sEQsmS00wXDddI4HN6OcWnMRRILGIrJAFGKpBJ9c
DS6yFG/viN8DNN8b3yGXmlAKejX7L65wcW9g7iZ4RZn53FTGsEpKTfyg6je/96PhXAdhrL6/veix
bUj2TzligSgyvYOvxRwj0sNi5NUUwrrMYoVGoR4ZOxQ9tOu3lzr2fC4dBZBjYNTh+uw/X2LEMQVW
DmsjpJLV3Qm2rRw+1FHxfRTxtUTn8cQbPfZwAOBoN9GuRzTvYONbGDNnMfJaC0bx1a4phfmY8n8u
JzX8ux/5nhtiJhwCwCebABx/8CJzPJHIwhrydHDoZ0avgSJCpOlSqyZ14ogdeyxWMEH00Z3jrO2/
SJfrbuoKcpapNfod/Xl2R0rp1iLn8fYnO7oSexFpOc4PY5L9laDF0x3uKKTsUbc2BRcrSux4c8Na
9CBivb3YsbA7IxLZ/LPQ4WGdGMKaFblPQKIHnyCKb2MPSpX8/O5V4B1QUEHcmwcsBzmzEWRGZzSE
p7AyspukTtAEQxDoHzyMCS8QuyAHIsov7OOrxM7DeAITcbYDZinuWR6a1iUEcX33/ochLSErYeIE
yvPgYQhktMB0iyPVNt0HhvDjKqg888TBnQPPQfg0qadxPaKrTPN2PtivnkUgJyzQ2xBYo1hcinb2
wzfUrREhRaXRS3n7kY5sOaKQNd+8MHcYgO0vFk9qhDXHYlww1mcwiC6kAnwH6tB8f2trdsij8U2p
YQt3xty+fq7B1qDXAWpfSD1wLxvA1Bs3bLoT9e6Rt2fhOkyFRjI3n6T9VQTYRHA/FDMuQJKdq9Xq
bAAYChTVxaLF6s0T3dIDKvZcFfJf2v/zzuP5Dg2xBq+RYCupKRib+wiWI3z0SRh2e67Rkf4wAWX9
FiWTcW+MCU4nWJ51u57fb/v2dzz22BCE6CVAn3Up9/cfe7KwQvdJ8RZVVE47FFTKtYw187FtwxgP
4LY/cRSOrUfkYCbLcbDANO+vl3FG8A3gqYNaz89QH3GYxofhxxaNogUBW/vw9vMd2aeMROD3zuNe
gJgHQbjuwEpoPxvFWqM2aLIYK5xsnDW9ts//YCXaZ4QTfIbpSu8/GaBb3ZcpsKRWB+bYCwOfvLjL
0cPs+nf3LiTtNklTi606x+H9pQI4xUZgc6YZCN82Vi4ftaCa4DMMp8Y08+c/iClcXLjtMVwizT4M
9iLERwd8Kfgas0tuuRXuXamNsLHg0yxCwGOrDlWOXd+Rn739Oo9cM/S4aHLNLDlJU3v/Get26BOm
K2LRhYP7kXfgL8w0nE5sjyPbcRbshfo0q/Xyd/ur0NPAkgbBiYUr8QpxtemznGX8AiP83vj9+wM0
DQyCJR0EaIeHTYzKmqjMTGKmE0DmEq2ngxRmSjvG4BxL2ikntsmxV8ioZR4lMvNinrf/cOk0aXNN
J9BkqYY7YGnptlfhqRN9bBXJ5YUMs6Sddni5kWyBQ8/Z9+kUfkx8R637+GRtcHQRU2cGQ45IsDzI
cLKZrFL51KHI8Y1XTqnE9ezBsn57zx0LFrT9aa/yNIgFHOy5vLAqQ6tcASNOulsbCNT5gKsA0PlY
+wfbm2aI+OkAO985+98mtFuH3IyEfsIHhlJ58C5jpYkT/eL5Fz48vmTxNHcYx9FkPYi2de0i66nY
AdiVRLsAy4i1i9rlprOm6QyxOrGScJxqvWcTgik5cbcce51kb6QH3FvEj4NnDCIDVw+94whnif6Y
lk3wFTaeeZN7MPLf++Wwg0X+4Geoh7F68OX0GJMD9JFIFzts4hrYa/cIFaXbAZeXE0/1e0hkKebv
cHjAXPJs+18OZG04Qc6gZY11QAjADdKiqirxNdIG2S66uVvuAndhZrh5+yGPrDwThzlnXIS804Pz
XKPQ6mhug/Is7L5tQhF8jzWo+5EaFE+TsLCiNdletJpGkzHO22v//i0pCEnAmNMwRmdItP/UHq5K
Y0Z1AQcVKdS5MNuhaRqcjQWusG8v9ftZ93QGjOhXk8OinXFw1n0f6B4mJhZ9VoVaGmzKM2wT33+/
zAbXIALo6HLmD8MWXVYc8VIeyB4DbylGpK/5XU6hDo48y2yZDXx3jitMaPdfmwv+h8BMOm4ihLdz
KswbrDbT12+/sSMfh61PFGHwTtl+OEURToFucOlayBVPgDZbOMC4wgPPbuzp7O2l5gtxP6IghwXD
kHmNnBsSBxFlDM0e1gAdl9QQ+ddU5bQh8ZD6avvReNMnZbrpQtN490XGokwlucyY1BCc99+iH0gv
DeqBLmfgB0/IsyE+1mnB89uPduRbkWaASQFO66JLcPCtjFGzkfvBWwtas75pJhwjmAqNq3+yCiGZ
8oma73CVsnAS/AxZpc5jf81nA8OQpdOJVY7tCPqWlGbzaJXhzP4ba3g9YdKa1oK5ybSmbTktMTNB
lAgM/YnQe6RtRzSkEAT8SPMOtuL+Wj1js3GkUQYJukBtFN9qUHl4CiOmS2J5NnADfIl621k3qCOt
euhe3yhVYXUjSlxvUy1M11DHppteH/JNL0b73X3iOVpDrwQNQOScNYBe14+1U4z2QL68wNMo29mF
1PlNEMl7+7v+nkmyCueBhg/zUl7m/ipBjZo5kpgI2WIm9MmSMj9PGoxal6keZksuyOjEJz6yXUGc
0imdF+VaOPjEo9t6QVnxicvA0a/61Jo2IA/HExOVY6uQDM0NBaq23wzdTSDyCtlIa5HIzPrIr/EZ
J9ZTJ+9IM3oOxLOdOxL3kjHR/suDNp2Pop3HGEVpY5brOmfOlJf3TQ1HBG3HIP+EDES5rLO8uEr0
IP2GFCWEe6S3G9hDYXYiyh05PnQaZqgYvSdavAdbZkTDMIE5ysekuLyzMxltC6dq7+12Mk9c6keW
4vKhdzeHA8g9B5/RTmWgwxjC7TVrw5ssbtJLZ0RktYcUe+IgHFuKNhRYFGCClFQHS1mFzH/N4KrC
rZ5dJ0euKfYrZGZTcLvvPg5Qln/qa5GU0ebY/6IKfy6IT0wVdcOvcSwe4utQk1hyd462acbo1IT2
yD5laEqjlZg3l4UHX8yzqUBcI7PpyvtiHUOb3Dn6eEo/7/AN8s5gMjIvRR1whqMfPFXfiqqVNauM
ikFQ1c4Gy24QPcSp9l4QIZYdEAlnOA7O6QjkHDyQMzL3a2ZS48DYbjlrO6yHpi1PfCakzPbv83kZ
WsHIHDJbcADh7H+nHD/ELulYBmu2BbrUW6xqF7jQrSaU8VQt1xPg5SEpY3jWBtBl/+OkBxDg6lWG
jsnbe+b3t8vvwhVPV15wrg47KGY6dpMumd5CfUMyOrBNrvnW3RYeSjJvL/X7Y9MMYmNi7ePQFHIP
P6STt0kWAclwszI+95ywuWhMiJ7vX4VZA5PWnyN2+yCjsFI8LKHGAkpvnOHJEGPzqcKg8N2LsCUd
G6wpOSY7c/8LjpUKS9Xo9gIl9Fn92myWtkAV/p2rzPuD7YHkG11SFttfxSl7lDh6XhhWp9XaIa+9
ELmXnFrFnl/86/ySlqABCgHlT+AWlDjzh3vVxDabLkOEJrEWGC+IlwJI41MHi+JpcqC54+Qoyx/t
rEeWzMpkVm9UX/Hmi5mL9TH0gBD8WrfwjQx2UDWrmxHwBAZ2fSrPEVTR5QNGFLgHY5ok6y3Sv9pZ
gER/sMMppr1VRicR4G6YB52RA6NinMewx5yhs17GFO+4dRSM2g7XF8tYadMI4R5mI3LgKMSYzXrI
aqlW6K5Vl7B+K6xTnbD9YiGI7q+zdFDBrux/cpomhNFSHN2+NspLkwW6cTHC2KYTiQ1s2iRAcB9d
HJwSoUU5y4KkNLgZPBwo01GOj51tFGrZikLchBzcZpMm2Pxu0qyGPWjoGKSc6XYKSXcosuxT0arw
HvYkutWeM0UILFfWg44U2tf/x96Z7NatZNv2Vy6yzwSLYNW4nc1daKu0ZcmS3SHkinURQQarr7+D
znzvWVuC9JztCxg4BzhHDpEMBiPWmnPMdrRFR/SYJBuzK62qOkxsXeJd4E79FRuC4usY9HLaE/gn
rL0i3j68knnMupdmdpMfc7LD7QhLtEgOcZCTxOwEU2hsCvwIa7ZjW1fbfvLqAIO3mw4HG71Vcp/K
ceoj5bWQd5NwKC+IwCOGpyZ2pGHtJtgUXLShIPZ7cnxqzdb6jOMEeyxuE/JfyJwI74Q7EeOQds3y
HXI1mrsuJLaY0ApLfXTTsvggiAIsN108VY9sWyCp4FJv4mhWsCDxS7c+fKFMYSaDHS+vbANGgg1o
GWus6xWfwaWgUyn6wTvrjMImumgKpN4vgAwJfAhjlv8cWXO57cmwYWOwoMMGvTSO3SYzW2ms8Zje
txif+2d8O6o5SzSpiavJY8JU7rvyR036BYGFtosxuALGdUd4gznt7CqPH3xJIOCZb7XpLQZ6MlXj
wjnmsw6PWSrUuTkPKnLQzW1GxNhfZ2jcnynhd8CfPB8CoOFg7YOL6uS0gDKJlcfJB0y/6NKq6YBb
NfxhTn6RbVtgGEz2IMgMFkFlfOPbVjyCC18DODUgd9CmIdl6RAWOt8odlnYrW3acm86Xsjqnega/
wrPW8hinX8J852TwPw9dgw9l4ee/D8NUVgfSmqfLOgxUt5F9iAnQbMklY+rlPO5cWSFOeTn9wL7r
fxt7pD27fDJjnHZtnj5MFBtI/Bi95gMmLhHgXGmUs5mtCW76pqxbYWzmvNXwtPt0uVQEtkw36Ci8
p1RlANHHEOjPvsfc28O/8VA4CFkH3iVBDvl443bKce7Iswcf4gVzwssgyx6jowCQvy29EECE4YG3
/4hOovuSri2qA96JzEaQQ3QGzILOJMSWVKwhGgxVPCoR4AZKJukuUS2z+aHsZtkAmCgaLGFyMZa9
FWZTc1l72C0xI4+4+A16WV9USlIBkwMbatT3NRnzBQSsbtNNg3rU5jTcJuRfEMzKvTjWTh4AXem6
IDtvXW0v296C7gRNtxQQEgTbZ/Q65cTmC4PJuA1UAgXdxpCFiGIZ4uHSTc3KOsszXV82GPDVZuhz
Ht5Siq9V5ZmfWP+7r21Pjuo2cKR7hsCvXfVLbfulHeYu3DuGJ8nBTG2cts6oChUl4djf5HPuuivy
nqBLtKP8Rxdnx+c0K5IPw0xiymbu7UWDGy+xdOGTw4FljMr9VYYNNk2/fLIykXwoYknAR1aZzXyI
Mdbxt8OWCTczx4OS4OxUTFu5BE0SVeEk412fZM5NX0nb3q72UPhqs13bG/z94bjtUfsmZ9h3yznZ
TX2r7SN10TKBERzW492s4uFjYukC10mqAvFZimEONrnbW19jCDtflWYpOCd+ZHKePI+cTvM4xA6t
zjYI46uZ93eMRkBLXwyLvAbW/wzsKZLPwt11hFV8oJ7G3JSO6rJ94RoeN9sKqngjwxKump/mAAyC
Qq8QAU43azRxWOxGK5+vVbgMy9Yd2I5GjWXKaSenWlzjvW3vMtAWWFgR0bjnJC4PP9Fwwd40M2f8
VMwTao0HXYPAOYLSEfdVBaNVeefadKpfoKqgzsWpu5wXxTBiSg9j/Bpro8ne8Wp0OtKc5wmBsAzO
s2FsBlkE0aU4d4CxTZGs7eDo9gCVgT9I8+u4sApsc2MOvhkp0n2ubyp/4rS3+zUF3Z72HcXuhVVG
IO3NmmF+MsImvS/dpgen5wSl2CW8UNTCyxLk9bK0ORO4KkHEoj32b5eMrrmvLSfZosmPzx3DLArQ
cOQBbAQcjnDnel77LRt1ow8BWpx66wnJ2YPkogygWTCmpHRXHcVZkQ6UZkOI0gTthBUuxCkuDnIs
so+9lY1A/ckBIyssmN2zIZThp8AsIB90M6i8jUn/yd1aCUvGjvgC82M7ZVYTpYVuRcSmAKdyEvrL
QCK7ZVwURG4Zm3aBnXbm5mn4cYmHSYAEkfJal5O61r0vsN6lS7wzEcKHkWw67wMTfZlAuPKB/w4w
JY0jQRV/uJ4nZH5X3VQ08c0SWyMRRL2O/V9E1xsGOOs2MG8sdLH5rsNjIr5OpdeXB6a139+YWmSs
HRaz9IoctdxGBu+lZD0IsimizCONfZ9mBC08wgDAri20oeXBBmnDW0igFGHmpT1bt2E4uvYBiFNq
HznyNPqI/b1s91YKvXwf5x08OSMsxyfV9qO+mXPt3LbwNsiaAb4hgrPmNxo2/o2J5UQMMlav9Ni3
t6ovjhGwRn1KIoj2+McLX5RTFB3L+YyRYR6bXWpX5GWJpLjxvTH58PZQ6+noZLe6NlfWQwvKfyT5
z3erBnEBfurgOvWRmfJd8rytpxzmuujDaQ+KVp8TbmUfu3Zedl2n693b4796qYgWKPCtQshTDcFY
mGlBfhnHGMice9m7zr2MnWkblEq+0/Z4cWLirtKN50gPuR0o68kxIy1q0uMCdMlNTAPYAAJ1kG0/
/WWJgu1/QLUJjDXcfRex28kNJU0kBlwpNnbXgGP32X1pLXpEU6Z85+j7yrNDz7nWC5Ax0W04qYaQ
EVwu/YJ+tywE0UQVWfFkq2QEGaWec81Clu3zpU2vdO5DZnTj4Pvbz+61G/q7mYPkwaYAdDK+zKFE
sIVDUx7E8jDPcbsbYSm+c5WvzRB8L1Qt8A4hQTo537eacHk3HBH2KrjRYsJhLHw2FoQi/T2CfDXB
U430fKRUL46Iqhe6UHWAtCML891CV+DKA1vy829v2zoKxga+bJRZVxbAnwdEOPDsYKg4kX+FsNoe
8MkDdOrfuW0v6yLW6glBDc8fPLCrd/fPYTJIq7AsGcboyvGG87e/y92KzKIlbleITRtcT8CC2WkM
07VXWcYOZAsZ2S5ik2PQDQOFZoC4vhHW7zRD1lfg+ZpDJx+cL5odVBkUkp//ZtUsO9Gwgd6IxTOf
kgHWrskHeK9jtugBJjVyXCAk/fXrz6jIg1apEJXaFQf95/2Iw1k3fFLXlc6qYe6sccJT6ryznr18
JxgF0x0tOXr9hOs+H4WgzrFn5YTkBScV5Mb4YJrTew2LlyUGzKkrJZNqK9cUrK/MHyUGPmhZkHh8
HxDwEy3ZW/qxbgDwWl3hfyQEfvrXRf2vBf4ftAT+eHm3T/3Tf/3kpN7P10/Vz//+x3WW/FTPqR6/
f+JfJnhLEJOMKIHWHuIb3zaZyP+iepDxguyHCNq10kRGzNou+D/YS6AeWGN47/9Ftlz1av+Geoh/
8gGkaLTKUKw1g/uvsrdpZTIN/nzPOBtRimQZw7Zi+gjknk8Tv+w4pOqYoKI8a6fDDF0e4JjdmOFx
IewwuG79hByjaSA37oq9XN9vnZ6yzjFPJlJbVevB+aGqo+58uqTdti3GhJWkIRITdDA1gmyTaDax
521v1Xm4EbZtU/acbDg+W6trF2zEFbks+8L2VX7mzyJ3o9bMG+9K1N0ILyLBf8xiy/l4E3hE2e6I
qA0UEWsWHA/Ed/g/urIp+g3pzc6VcFPjK6hbxE5SjybgTNefr0QXJl+LPHPyyKlseGgcTVtr01QC
RJNgXwwWOEiAcQKJTCsg1RhDI6pAeRY56HzUlp1xLzdpTsoc2oBUOntn8ODNembWUreWhTefiVqU
j6Ff2NciFY3Fea1MbtTSh08prZHHJumDH0SchYSbz+5axlPdQLqr1pb3iEVmhCFtsbnBWD5O1dVs
l2F1Tk5xCTirsWN/q2kdB0dR1nPzieRHEjaWdhntXQFYERND6wfLzhxWOXvu6gAwcOdYn9wm1cuV
myt9GXpUKXh6RtnSv+z0ck79THY3HRFS5dHOddBvWs8uLugKTDAZQVs91kkc6L0Mg5S6zzDV8ecG
aBA4pdBIq7MuZnEhI1Tmzk5mnfym5hpi5yID/3vqATKNTHsWn8fK7b+YWW+A2yqL/qAD2WLdb+vg
exc3EPPyMRu7A4B6d4xMq+JMUwduZaIASdQFZ23Ydha7d3evcs+f2edmXbkxZw+5RK0rx4dwza91
cKk/DxBYdHfWN4bxIx2MjNjDMcsurLhLb40+637hvrvvs6Qt8LnDDI7KPmhBQFNr+KTHhsxHpy/k
viwtOgPGoiA+eYvtPNjNVBAuJ8wK5ObsurdaEGeJ11Gba4xcSVUSHhuFwdgeOxJDUNU+TmCxTNIE
df3dhiWlosDpLcq7GI0/ytJz+d2os1T7NUp0LfQMFMqc0FQ/2c3H3+Oxqm8wdVrfMnPJS+J3Coo3
lab6QsGEd4aqpu8Ph3ay/B1wwzjb5jkg8tgkYYm8y9CBDznVy5Mw3PZmcFydgI1RnKgKCKP91lSx
G7INlA25iXaWN+d2r5y1ugfWMErczqHKEo8zu8ZssZZHSrbx94riuH/AnGvXF26gKZTRwWm7T9Dy
SXL043BldfYgo6zctW9jqtCXFnGH8TZVhflDysFe9knmQbvuhjx4zN3E+9h7ffjY+H4Jlqe1/OzY
lE7fHNOxrG5k2VAAqEo75qCT+YT2wr1NftrdTH/GBbYDn70cFzvqZDBXG9dpEHmBUy3vsZGlISsZ
ybP3eVMmX3S+PqSwzPEeGQo957agpw9nXiXuF3+cl3xDoT1+TCn9s05ZibwKg7y6N21G3MV+Pn9e
5tFJb4aqI5uNU5AubhXN/XjrmFTQIPctyZmwqf0eYGa4/S5R3lTuIPcqsMJsK5KtA3WEN0t6ylw9
amCTKLTyVAsN+2JjhNqh/sjOoNrWTd8u+4yS6lpHKtYrDEkLx1HXDBDaYPxfdQYK703DLqrYwMlu
UWQpLMX72TeGLwa5xF9A/dh6M47wFzeGtBPKRBPWvU2pAziJBGH1kCL9zoMeWo/fuqBXF+2ULOD5
ObSC95oJ1N52uLRv2RktRMhMtmBHtKTEybQTto/tUKS12ra8eeQjOgtpu7HQ2H5nj9rjzvfbNr0h
jSE9qt+J3XQ2ktsM3FFPPP2i97AjWJyl4AMUzCWhpVUiu+oqhkXXXFAbIVVXznmid4LPkN4AoMir
fRBXfUicTVV/zcB0so0ixb6Oehn6t11soLB2W87927Lnk8fUnrIvWWaSrAxSzwy2qICzO3o/fbdZ
Yqc5jyvb6nZFEqxAo5VZgVgR+umGj4fGRC+Ri216o+qBzltknxM+TJzfpsnt6nPWpXG99QmnthAp
u9YcmZPZfrazJjQiKmpMwIE8+zQq68r9kvarDLZseFEVTNd0B2STpEmwAeLHFGYc/fjc519QvXE+
PIqxc8fxc+xVJsdDD0jzj7Gv6mu9LJT6bWvxj25XgKMHmlX8yie7vKZh4N7bRrZ8KbWtvqdEW6Ju
b0hrtTptxFg4TfPz1OThvHE61fwSiZseQMY0F1SHl6+ZZeurMLage6YxeXAQrWgobKUssyLKZGPd
zv1iPXjAIVL88k0Rsjle/MdYOgS0shddbgt4Ub8Kg0oiTTZM7eQ394exxEcRpYMf3gi74uiZmzRI
N4OCZbwxiVocwIQO1tHVPnNGjwXMRRjGKtvEeoQbW9NNvysSymFRocDzbcpY9HIv8gQrqpiAaGwG
6lRXKYXA790E4BP6DS67yC3LOfiYOItFYDjqDue663t4nmD0xpkwFKiJEIhFMWTOUxECT+YHcTHp
ixEK7PRhWSp3gi/qwT++TEJrKC69xBhgpbKIxvUdMag94gyaQsyBwp/iM12wsMBhTSrTOs6GW5of
1SwDK/KFKslGQJNVA+F02qugkUF5UdNaV/BFcuu7HyTj+MOiISYv17KxscJlqZ9OZaiz7TzCSl1/
cl6ick6dbwmt+JEOyQwXk6VIkB0idRbHNLR7Mz52etbpgwfBUOw6o6vzu34e6mYLHBR+WpyN5Hpv
PFZ6KLTuzI0Jexvsbbp0Q/xVk4Hu7EyCWcVZo5vAbzZDWA6CkEDKtrLeK5dq7U9ZsIxtqJ3CbINR
bIwLbSNX9MSOUAMNLsOsj+dfnHPM4rpjgVD73qkCdUWVvFFX5Hvm4TENiQNxdxWbDHC6i0ljcJ+O
rfYvkiIH2C+WpEku7QHi97cG+lq4TfuJevvEKRX0jIj5Re0UziYRUlo406aaEkf80FOvy/OkGGYK
01jtl0ixozYOZAL05jlRCtDVzJm5e0a3Tnp7aS5FGTFNG2dFdJNQ35mLjQdU+uyGmcjudB+AYQs2
teuOYLhzW0r/C4BF63GKDXKaqkDHv0wdON6hLnIP78Ca97ypYpPgJnthMm97QhH6fSApVZ7VpSrm
I/e80HCwhwzknMolnQUWnvKC0qX+abCTvgqm2P8Kftn091YwF9keWGhnH5xgCGdS6WHvRItvxUvU
uB58z2UhsoubNjTXLQmwzm7WltmuPN4kuTS4MBJSqOZR/GG3PW0ULcJvrAmZ3rtDR08HMUEGItcZ
ByLufc1rbgWl0+yIWSUYQvO9d/jG21LvKDiRF+2YBZt42HhsxCFWOztP29IGXprC0UCGgdkA+DAF
WjYJgl41abXWhrAQVr2W7+a9CLOQf3WEvGsE2+q9nv3ejdQ4ii6qYmvydq2f5betmtNftU38WFQO
nq7oVYr5om9j0ow69tb9tql9ATVVdbApO+kRuqiAGATnVppwi5Vvpg/0asHpaS8pzKh3VF4RkqPh
3A4gstMPjlaJPtZuQwl5IMWmuRBjSTr9nMZzQ0qxkddn0PNbIonrnFLooHVRX8lJeYRHloG0L4qw
mUtunjLS3aB9Qnig14/G1jB5CnRdPFololmCNEIaWZdbU0vK3r2ALb/Jf2OXk7Gb/S2gDjCuZheO
3wdjKdlOd2nzM2lJQ9vJuJb5t7Zsxay2MjE4Zcwdlqbt4lk0iqmt+0MAwjbpSX3dNEOvJ7rJrt9a
mOmTPqRb6LuJDTO0xtYW7+bZ6e2okt0Q3nt8RON9UTiZeUveXex+dJVwyj5q6YpJL4I273T3zUTw
BhsE1Vb9vx2y/1tC+Acm3LdKCFdPP56Sp+77k3oWn7H+0L+qCK75T5wNNpUEPo2UOddawb+zH4Hs
Ua4C+IZYmRLDWqv4vzGy1j/5f1cDN/YU2mdrOevfZQTDdkndIDULOQ3eRkqmzn9O08Plg/0C1Sm/
IYoWjPYnFS32nhoccgp6Pi2nIz1L9gOE2mz/uCkf/lWV+C8ObB8aaJrdf/9jrUX8v1oFSBKYpBBS
+aVXiynX/LxWgVrDtKYur6PBlRepKe8HPTxod9o1YQnNQZAD9faAzwt164DOGktC3ibRS+iCTqqw
ExCumDqHjHpsYzfE+8SH0B//ziTDKLZlo2bHuufydM1T5W5eJFCPc1R8xEB129lkgecDLN5p4qyP
4NnNowhIEWplIWDcQ7z7/OblbIuIyqw7oqfoz3GwpfeY7DlKX2ZBdzfl+Xc9AY16+wY+L0Kul4ZP
22bmUsjG4HZqrJvBlPQjG5BIAM/YWtoD2dnOxs417PmyQQX3zgxZi5rPL5JiOeUs2tP05KmdP79I
fyZUIkDCGhmO/wgqEEh+y/JNX+zvpHXrlTkCsT5mfiq5eFvXqfNHeTWeFaA7EKR8RNLpfF5EEdmt
Lt+5nhcTkFFsKoOOQK2PF+fkvRqKMfeyQPdRKlNZnOezhDbYhxL+99sP6sWrhcNnjZumq2HhWT2d
6bkIh2RJwz4qORVG7MGLQzg0bhSQm7QHp2//Yuv8Xhr0K08LNSscMUwPLEanHiOS3L0F+xIyL2Ro
Ow9x614JYexrJDjvTMTTGwlOiRcsCOhhwmx/4bZZnfF6lKTc52OSH5omcI4xJKB3RjmZ7jYCfKwb
JBaxAq4MrJN2CiclM+EYVEQz0ICzIsn6yC4vqwe2Mu9RqV4ZCmn2qpwlzxET0cla6LJXbqcJnYip
5wuyBVyeV4j8DxziUaJZO3t7frw2HDUL9Jc8MGSY6/39Y7rLbhSowzhH2Vi9ux3pNxSFh5TstqEc
DCvSKLzrd+7myTPjbq6NWNZ0xP/0gX6LKP8Y08Eg3pEEWET+6BnHVoSfCul2f31hVDOZ9FTAUea/
eGQpZR4OJw2DEEpzhIAojqTA5bs0ltZuGh31zov22kWtCxP+JWTWfJqf30gRrMt9RSYIrzuxQX5b
7sowMf6DqwrWQZDl4vxyT/qhRMlkcwsaA00zwqy4NghGUvYcIUXpIrMv3rOUvnJVfMGYijwvqDGn
V+ULQy+8zEW0xBUl9kAUu9Ii9PbtSfhyFB4R2wv+rPuA015FODfl4M4eopg28zhPdRDDdPee//Bk
VWLaMdfYagAowvwIO/35E+q9sIPnzVY+UPQwbP511yUUB3vnL/2cWFoYCiMIPkuEAMz106FsBG3L
6JfRtJRelGoxfeqskAKCPedPb9+7166KO0c39beV5vQFptKpy5ZIjyj2krtWx9PFkFEbbOdR794e
6ZWntMJ6MUqjFeFDeXJRsUlqB0fH9XiVEDrAeY1Agqzx/4MLWjm1v9v+62U9f0wpPo8ReWoVUXro
rhYDq+O1rWWcXJvEmbwj2HjtmnBdYNhkamBWWJfHP5YiBIwyUAhPI7OkhcrbNVyZTRIc//rOQcOm
7beSL9GHn7y1FWkx7swrGo2qVbu8W76Iufw74uXvOUfL+TcOkumHC+H5pWSDlaexxSAGyjnix5W4
SXo5Xr19Ka9Mt2ejnDwdu02KjHCAKqJvl8ISK53N0lM3KCEpfvrbocCZrOISul/MuFMToDsa0ywH
p4jckU8v4ni32Ba2mz+UgTbeeUIvL4tg5xWLZeI1RyR08oTCYk2yExQiKRaLiwL722VPIvATpwjx
14udwDPLtwmBBpuWUyXSGNtGQ8G2oHqzFDtXzWjObat7Z5SX33Xh4dhFkIR3FzzEyWyoaWiSAO8X
ERE1yXBlEw71SOkq6C+GIHHaqLCN8j2I7MsxOX5gEmY74eJWOpUEjRyr7LFJkLjiMCQc0FRbowCI
SyuarbpD9urbE+Q30OCPUwHL7OrpwyDqY4vkJHKiQWp4OlZK7TJKdBjTKXVQeB+8EKf+pieI4bMx
0kI5kLO81vuHvpt3yK3NL3bXdo+9FYBLjXHe20R62XEHyJCQPaHDyqDwWkzlQZDIjDZRGN7FIpzk
69u//csp53LOIEabQy/+pVM7m0JumFgOnyP4V/Rty4VQXY4DS/zNoEzsvjMfXhvN43SNYITljlv2
fHXoVNlOqmWfN+Z+P++rwrXvlZC9WiuobvrOaK/MBJRHQCgQQQaQqU4+FXacIc7G94KW2qRwV4wt
WIN6oNMYEUoxD/QDG/Xx7fu5/p0nk8FCNon3im0Yk955foXE6yypUXh0BEJzn2nv57yYVUQJcJtJ
msJCjJ/eHvC1i+T1BdfAjmVlED4fUJui6wzJ9zAbUddSQn0gKPyKpgrxjKX77ySK/0/y27q8IxoL
KRL5QF0Alqxfsj++VE45OL6hBDAnjinZxui79s6YZXHMBerxt6/slcmy4nmAXnCgogt4MlbQumqc
x7KO3KCbdqnXGBfVkOTnZUXG9NtDvfLU4Iish2BEhOzWTxbeOq0TLyBoGzV7S4tUFv49Em5z10DE
3nF6zHclrZN3PmIvnxxWS9+jZsIbuL58z+8lDERMwZnJy+B13RXp1vHONUfrGGa4P0KEBPu/vcgg
XDcXXGnovdRqGjZ8o5RcGc7f03iAVotfVWcoN8p0NM/zuJg+GLZ8jxz+8imu2lBEQLYLIBeY8vOr
7MSMWRyLFmX3pTwski8ZrZ0KYQTt6bcvcC1XPH/3VrMsekP2OPZKlH0+lJOHfjnUbRXldq2HDeyB
6oMMQWRtnHqpP5d0YT4VnUQTlCGLec94+XIOrbZrwemc4yQFopMLLTO2Q1lbEHyqgBo3JYppKSha
bsJlzK/p1uV3Md7Q96AtL/aOa+4Hxh3ef5MzZnDy9SkGOaOKyfnchVV4nIKkvCQMMHjn1r42Coso
8VF4IxFynawyWCjs2ZQZB/TKbWlHKhXBj9bvzNAXc4WaFy/CegcRrPExff4A+35Sg+WyebToyOzW
HdnGmnseVzou/8lQlFM4LOL6t0+/RIQKK7w1uuKCRu/M9vppK2h37szcmA5vT8tX7h07rNUJD7eK
mKyTdayyssDPyDmMptYgB4CGPXYsVTZ/WU7+XTFE3kYlg3cAyf7JTBjtTudVvXAy6sY2WUMvy69e
YJCW+/b1vJjo61OidsLXgFWZbdbzp5SQDdu5iVtFIfI7rGxBPBgRPF9FHrBlHKfGsLs9zce/MwIz
2jou697qNPYpBJ0s0oWTu7lXzxXBW6E8V7GRP7mFA0jn7ct79XGxIVqlwYSKh+sk/eMTlygyHXE5
VBEnEA3bqUUiHRnUw96ZFr/Ldc+WK64H5zgvkx+stuPT6yHttUFuQSqYwkM577w0uStTtYKuy2Nj
Omf05HYlZPFNIAN98MP6PWzCa5f6x2/gn8wYXGWdrz2LE6E2vCEKtFc/aLG4t39/R/8c5mRd9rps
mjteLvxP03RVhcG9UzXDOzWp169lXT4g6qzb/+ePzR6GhUzwda81J4XaByZQeaMyQvOdx/ba7Kf6
4KGeZ/pTWHk+Tq2yodDShkaSk5M4AkW5xRA6UpZix4deypfxpUVy+d8vwGtfjvaNz26PYvPzYWft
NqHZMKxYMuIQ0yVfHspEOx/fflSvrcArqoN9Hn2VF/QAb5iBIkr2dzF8bTjJs0Dv1VNnEaODAent
wV4+Ml5mhGzhWjzn7T75qJD0KAa8UNQKMMZvliZt0cPi9f37N5px2ERyigcWynfy+b1znZZI6YYF
yyHENUcaiNnaxd33zn7u5b3j6O6hqWZNtE2abc+HwZksWlskAzNh1qQCd/N2SEnnC6ymemeNWifz
86WDLZXN7KN5uPr7T+5ciY/N8DhLRulYxfu8MeShVXN1g3KuOSvqqnunQHXCWWXtxY0SAiDBUsCZ
GoH482vL3dadbQMUf05gZ37TlvgOn0qOC4ojNSEOH1O3NR9qvw+bHdbw0v6MoFH7R/YMRvvp7Wnz
4j77ZFdQj1k5F+y2TlctVdt52jbDFBW+NPaZb1YHk2rGx9QhEv7toZgmJ3caIBOuMNrBIERocZ9W
E2K5ptbHmY+wrjZYKefaGMIbdOSie6wdlOQlKamj1N5mEQZy74ij77LcqCENeuCHQ0MOOXXYO1lM
RfaUz52qt1mVNLiSl8a9Ljlp3WKL8txzgqcnKAjtiHdiVvCARV703sUkqxBDq3I80sPVJJN7g+/T
7/YIyWsUQBe2e8iUejGgIRRTQ/oGYUO1yaMJJ1uP11lDvQ+J5UQUe4RkI44/V2YZnnW4Cadik+RF
Fn8TIZkq1Y6vVDCSxbgqfdKN3cxOnkP59lvnW2zPpNggvWST8XFOCwMAQJMYFugGK1AVJbhQ+V11
0ZDQ2+x0b3k5/voycTBcZnmMyn7xulTvpDMb/mU1FHFS7sJQVeDJEWGTOUGQ+aLzH5NLhOI5dNgy
jvLamafvTpBUGSU+tK/o1+tpyKxNgn48wzu7VPmDMzmpkPAZ59jD8A8W66hiVbsfGj2G/l7OntMd
ex6wHWFkDlGaonBB+JuI2iFeuQlzeRCz9sLrYinnECb+MLWXMSZTcGyLKo17IwEkcxEPvRrugrlx
cLBmlnk+JCv115iWpf4p7Xj+mTfasC8djbg6CtLM88+l75RQZUVB6haxOKMmuL6J1a7DV+895l4K
4pZl0AsiuBHJD8GmCl/6kqx+uhzQSXLhjFOSJVuqgWn2YBCoDaOfRRnZnBBq/l7PDu38jUNkWv6V
tw1tFM7vOv4Ux2XgnVtuG/j7rrAn+0s1WVlO2HqtvKdJpeZvSXRWpeiQelsmu6ImEYtIUjWZtwnW
s3gjDIV+F6oy8fHVIk2uB+HeLwUm+Kdqyg4NN/za5MzRZlqyIWz9dDcWfiz2VtsaN0T08O1ouzGb
7pBAxVZUdsKttngkXPVTZrH5xSEOwScemN8NMknb8yGQWS33RFiPl4jwoZVTzzOXBwUpst/4KoOt
g3Dc7yOrYvOysVSRPdrKLqsNIiWsiJ0ba7nVVBl1NKUo/HalqE3m9lL4zjY1J+e7NZB8h61+MWrY
DIkBeiKc8tWw3uQ3XY9gEhYJfAds1otzGAtjugvjOlBHl7ycDjusb5LYIUAzRUVXu962KlsJeKQ1
7Z9J7vT5NkhsxPMLB3HIGtYyjft4LPovPlQEcZXMAQPPi+elERoQD+FfYszNDkC7ddeO+Ku3jWjC
8dxvXc5cKiWu7DyIZ5PUu7FOvo8NxxRIFzZS6Nry+q9oPN3+PmMzjBotMUZOvERfqD0VYPmpqxtz
vvKLxO4jOaZTSvEV24i7UYP0i+uWNNluX7uFO2/KKkjN7WAMVXyVtmTFR0ncB915LnWCci/LnbsF
hEv6AM0MBTch6vm8qRDoTfu8t8Q9C3/6AFkmvmXttotd3Xlefm/Ubc1yE6CDPBtZM38pU/Rf3KFS
0wVFg/xLOHRZdTGbIwHVpOx605Y9eGygYSuqn6YdW/fpQKd6Qwtr1X8m9mAcqKLLJMJ53nhfhwYd
9EdQLVb3ULWzeWsqo7+xEObW0WiEYrlgHapvyHrV5dGo2rA5c2NVLBG1IPmp7XHBRE1lBL/gjobN
ce4nnNthru3ssk0t8wuhv25yaGfs2gdEQclPmDlWu9EBKrpjFUpXb/s6b41Nyo4x2FuZzPPLpB5D
61yMpvvgpSZsEUML+zE3ObAH7PdTomYEUJTsfE7M4AJpbrVcQuGo623nNoWxC8bEaSIvXsEYYTyn
3rgZ8dx8qGIjtbYFQvZhYxaLCHZVMI76W0w/X15hKvT7jUP+p7NjLfHHTexX8wTNNV8+lgslta/K
7MyvgRcnxT1qp8K6KDvDE2ezSFnyZeI6XRRqC+EePAcDXz/cCntfBV1LSPeMdt7aJkY2u1HnTFXy
iJOl+NYO0n7wyiaI94LgO3QQTmmxNmR8A9Ru0uMgqceQp3gbG2VX3ZWFo8KHpGiz5OCXvK5wdjiK
bKrGsW/hLJoisvNY/A97Z7YbOZJl219p1DsDnI0Eui/QJH3SPCtCL4QUkjhPxsFIfv1dVGR1ZSZq
QL1XPmUmJLk7nTSzc87ea+cYa3yrC6iKKhnqJATnkegcmUa4+Uey1IiLr68TuBrls0tqj3ko/NJb
L0SCYuwxHdrNYNm27JIFlJ8qKpgTetyIuRxCP5UqDYYp1/QDcsTB+6GVI6Hu+TCNZzaJPOpkr3x5
O9/L9H6HIqeIYTFiUD3W1bw2n5Jx/0LNNFWvKhXio/NdT/6cC2WgfZrQEuwwVGDqaVet45DQEgD4
xLJRWrix41L3b1mt+v4IdTSZz1qeUUKHiD8BZIy+WJ8DMyll/Gx2bpfda96oG9zsHtLfTJ89edgG
/dNdYdhtel/hKrBPRmO03NJIhe1q502irh48fW38NOhTb+QuWfOsuZSpUsVZ30q/PCaJ7aOpWz17
iYOMekY+19qQDwUumLUirqZYLWN6GXzG+q/OkPSYK6a26n9aszfzCGXgL666KvE+7Cae2Ox1f3DO
MnQboEVzY1lPeKiIgMaE5diH2B2KAsmA63GFw7qZs+6JkxFuDWBFRL8fZ7c07Ae7IKL5WsLh0p+x
wPTJ/cyVHg+IqlV5Le21M/bMF2Eh5clipZiexvJZgW5e7pbJqrWIj593b4xbodD4xWKPJyczO/2k
a96qwqYekSYbi7DOnB7a8fcWHEUcmkYOc4P0svU811flHWuR0zwH11R3Yd5P+KpYJPTpKJfJRJTs
ZUZ73S8SO5BqFd952NsDD2aQ6mOtwX8pNEW0YJeovabzChe2mSmxp64sjcvCyGACzZi4gM9POtwp
dChAbKqEqPGbZOMlPU2upV11cmzEBd4qd/jZ+vqkruxkaei2CMCK/X1qIiAh9E+Zw37QRGvciDrP
vYM+2P6rNuh6/yRipWrkca1vlkDwtBE0kDXQEYXn3xCVBWp80ZtgUKmnv7bJorTvHZZrtlJAxY9f
h+n/6G//shlo/3GKdfCBUv73ytvtx38JbzHiMiKnjMO8u/XkN93EL+Gt/o2OEKUx4loGtHA0N9Hr
X/27JFWTcIVI1aZZ6tDv+D/hrfsNpZ0BZALBEa0lwlf/Hd2t9aUA/FuhSaQGTUtKzW1CuCXB/Tld
FAdBPHka1rU2JYHswKnNs+vAsDqj3kPIdvfY98FjTenaudjEkHF5uykmwVV9acsL1c8/7cpAcY7D
E/W51Uq4aw68GAogbxtS4TRBra7qbssDW7FD7aTnsWzWeMhxqdSe8TBAFLtKv5Tv2H9XWt1finj5
pY5XX0r5Qtmo5nlhFPT6l5p+/VLWO18qe+GUqjlvvtT39pcSX/SZmd7knYZCvx1ypBfTl3JfaKnX
hv0m6De/tP39l86/V2qmHSI3/b8aIMAHeN5Ig25lGc0Gbz6IN8vAnEDeI6J4cxIYeZZ9dpu9YMxR
FXHe31wHdI5GJ0yMOU/33WZMsGsDj0K32RVicsHQGX+5GLrSoSto9rK/RwLbaviUh6UM7LbHaOW0
jXrNOinNoIsNae2Yb+KRgGxeEptn98YnbRA57tDq46hwvtwVqVbZzW7ONVwX9jjO3nVVTxDzDIrP
ltRCJx/3/WbY8L+8G3XRm0uAi4TBgtaO7dPQ0bM7zF+Gj9KeEnvnbD6Q2jZzD2yVkzpbGp+2hony
sI2IcomXnfllJzG/rCWWhuBwz9FQvHCaVJfZ5kKZ9Nosz50vcwoWsLzHuS1RbArGJcvJ/zKzsMFi
bLG+TC71l+GFOQXml3xMxYLo98sUs/ljli+rzMwV/b6Y8eDcshNVL80vS43/5a9p9U7Mj2qGCRr0
ubCyw2AOeRKumRiKfZH1cR5WUwZnjXK6unFmEde7lPrwBzd7D9yqQFoTcLiiDhX9YL00SyteczS2
Dk43q7uxDWPC0Tq4DjZpWNEcv8Y2wWboFU0VVVjNLrzJabFn9FMyBKVZIIqOPXsFkNcVjeCchq2b
85uw4uukivGSW2JfL/PgBa7ZeT/1uK4e8XyO9+NkNf5+wbYrcJoX2FbKefbe86m3n3PVqJV2gYhx
ubVL+qYbI9tJAvSDsx3Zc4EFWc4M/cmovzPbsb4XXZ6CTOw0T7/U2tk6QnKKP1VSpuf2VCbvdbeY
dwNyqddhsmJggPRF3gattj6zspU/zHHqznqCjh/j2K1/6NbSd0egeQnnH3Ruy75xOqhKEhjeme72
2pKEyDfw19g6xRBiO1FyX/I8qnDGAPlDNO6i7c0Y53WQSTMFyoF4ssFzQh4ktLMKU6rQc7cN4z7n
Vz02d2Kk3W6cQgyYoLk6P28PIimhFFoAQKLcMcqbTNbWFCnLqtKoNdz0rUm96bvlZcMjm3hyn45+
VkVdineQb2UZP9yvr3owuv4KGb15w7dbc+sYw6lKW/kmKbuoZnHpvml5x4eSWa5w4/QW9HhJoLAf
er1wPjipYFegt88DnrakFmGSzoyXwWqG88HsuwLkqN3rBF0mseANJ8LfF4ZTZKES4/iQ6QMRgq7W
W/FFTeGOQ7tbJz8y8tyVIUvWzMUDMr1cewPyF2IvWRbK3WjYeUocdC+y7KZG1n5g0y+ue93NRtzd
YPX2Ku3lG3M2iits3L0daU1O3Yiwvrr0R812L4gHTANpt9JmTl0bOf5avzH2zmJM7QGEqTaeLMjE
Pmd3BDc7NORml4cjyIR5Z4NQ7yIaL95eTmZe7OLEcB8ro2183lZuuN2jt8JniJhZpycty9L5cjML
pYcWpmJ64P6XxnOrmcbyc0E5/MPqpN7uTJJzxiMBC82N37RQSguv6gXqU8y5IC7L8TptkWEERT9B
E4uJp1uCmtG2RcU/Da9Jopv1jrB56GyotKlq2L9TfZdA3n/MQPO8JNBGn8zSjW+41XlYYtOoPpVY
0iu2XArydZ6EcWGmk/Mr3OY/R6S/bB3jf3xEOqSv9evvj0jbj/9GOPlmbGHdzIRN7kPf2ZRqv45I
mvXNdNDco7pCjIIY2WYW89cjkvENKRZjBf5B+co04/+OSPY3zjRI+Qjh4K/RnXb+nSMS44M/dIg5
fW2qZMwTdMZ5p7Ql/9gad4p2KlMgHG3jkfPa6gQTgu4wCZ21Mu1RdqZ2gYEIqzQnDOqEutenNVho
GlBNL03LQmI5KsIfNOkhVk3zNVbr5NDfmIv0DKZO2Z/gKmTpzrHYP64xJTrTGdGwfpsFZFjSNrMG
qofzPp/n4mJJlq366oAS0q40Sxil7jhEWdrAxht96kzEEHmun0rkbNOZBYghJOszHx40ODO3aeqC
ie4H/cN02xZX5zKMRhh3c5offBglz/hmRx03tiGGc8JP8SGseds7r+WyLvrVSpZ1e/T8SUPIlrRV
y+nIQmmRm8b06UlddDs/zyb91ORZbx3HOIUAIBr8X2znHDSPblw4oKrTcoqEL+1DK1jwd966tTu7
spb9MSeeONnhvW7NgLkOblkzYVedMwVcAqCo81EbtXZOQ9kFeVBaiwv0Iu8U28XqPHp9ZcO07I32
DBY9wBivnbZuUNHNOrbKtIORnFWv1GQTCm2vcw9JDDeBntNS3SHkYJ/GKJlCTE3t4tHKjfzDTmjn
s2622WWre9UtVAIAGTo9DOypupPKi3lNtG6f1Ev8gYK402iCurSU4wEBeFZ6Ov0WpUvuGLMUzgEp
YeaEuh/Lg+YahbGvYz+GFj3Yw5ud2+zgbZOLe7z8M0P+zKRPFuOtdEO/Madqt4pKxMdp8QWA1QoQ
h8MqDOcqYY8aKguc5Mr3gnPE14ofy9pULy2H3inoKAs1AuwWCwzrDM641tN0oCaFFhkADJ72zD/U
KZ5ztUQWu8kYZUWtXZuOXDcFdpYCf+LOOlcYUyg29TRLT0WLLCxw2bOTAB01V89INY1jKwGiZeAO
faGFK/MqgCDemGKJ9/M3a8oyrBKcFj8mBE1ruDjm8ObGS/2dIcjY77QNDhMpPY2L3cxI4LxllPIG
MQBMzFBnza2eebkItcXJPka3da8s2K3lroDd2yL3sOc1WiZPTpEtk+pdG0S6hNMiTNgkZTXDSLGU
eKSFXcxBSX5vGsa0kptzQJvGc0ky81VjWys1M2igmm4ridDg/MbinvLAmdCquE17sMb43J2c/g12
QZGGdPPj73qeKDfyBndZcZjT+gopJaxPynRqf09P6X/RzsuA1aPYJc7K5YR7UHom3zN/ol7KfDkB
I1rKWIZTMQwinOI+gfDgjgkt1UJDgcouC6lopT3Cvdd3F3GMleeQWP6anlRWxAUkkybmKwEbvUSc
9XH2NHKS9ytahAFcS296+3jatH3dQMNmZxcrc9/Cz97LHKoRJ4FCNXs5tF4JLsFWO9k1jK3UFGtn
Bs3pzxiW0gRqvzbfY2HlxX2WCvUpRKY+006n1c/kqGG9g4JPBBLl3XevsMV3hx5hE8rC8J5kJidn
p3SA5baTQy1uJEeQFZrrZ4Z3PdvHq+m/Lu5Qp4GoaggmVLH+pcv45MPq7Xa+i2lVtgAImHBg1XOq
s4rW87rj4AtAR+NrOZnwQk40FVvYucrxN6aTo922KOeWpwS8wHe50O2J1km6YVXbrN49DhRGNCJR
VgheLc0OpT/PFc3A1pV3A2aj5Uc5MTM6g8olTqwanL0dDNNk4zYNM7lmbcQz9navvLLEiOUega33
WfQDH64eB7rvLYk2lwaQi+lAQ8h/M0xqqX3ipkvKbE3JawNlcYb1PK/3cdoCqub9EdtsgxAG6s2L
Bdna2Cn7ijbceGucWKFw1p5BlzMsQ1iM81JHulN487GXU6uifhbuA0jkuAmnoUuuM2p3L7TmWN5h
6llEsEowzDvO5YywAcvaty3jtw07gkIoTAdQTEHu9LWIMgS4LSASBgBhTDoNIjxQyQ+5JwrOwG5P
NsdCOuhV6cTq63tvLkb4yBm3UtW9sxmA3c9IsEFXwQl0YcHFuI6LqXbWPR2UZdy1LotaMEBqAXFD
6Kcb+VoT80RbmdGTpEQ99930tI5VUnAYBipM1vsp4f5UoEMbxouqqXIrLDrhllFfd/YTdkeiOsdc
QaVS9jI9C3OGR59OOqr0wjDSMgC1nf90VZYAnopNHreLKZ5742kuqpxMh6rJtlh38KW3LYx6PWrY
YIC4ZNPwvOYLOkumt6tKkHU72kwYl4rbwNKT6SIpOpZly0rSF/j49BVwNJm3+FmXT8hntLvttOrc
mPluV70keWkeDYPZ11VtaEbxHQ4Ms5gS+FHBXYHOKKqdeVx2uEasj66FgCmU4x5AIeW37irojXjK
GfuIZw3DYD1YNuH2tTE+9AL2ItMib84uJGtuG/lwTjgYD17sQ/9Z58+4tHjrdg6Yh4sNSjoA4eH5
ABpz+NMGHK7nhjSZt545InRf7UV4S30jBwnwrMtLeR+nXatdaK3Bkld2U/2dYsJYm5C0ZTzFEfCs
UX3m5rr8oNnvvFdJ1dQH1VF8JBv4LqhqGBC86DY//E9LclhO7//zFywd/+zAff9RfySv5e+P3F+/
8evMrRnGNzzBGAixVduO42zJM78dug3xDRUedFm0EtYmXuZk/ddDt/sNLSXfPaLmr7w2jsK/AQEM
Wpb0OfEAY2yhS4DW5//99x9U5/2f/vsfO/W/hFfkl9H33JqTOPZ5C7+X6DVxjaKsim/dTDO+u9Iq
H+kCATiH8pFAkhi8+a2hdfMvlF9/Pugj93I56JOCxQXgyL8pw34nDAShs2Rd7d8ydocVuFTZPRV/
9i/ApH/3RTDKUM5s5hXvTx8NEUHnJYN3WyS2/X0RsgdN1BF58Lsv++ZXA/f3F/CP+qFfFxDWwyaW
3swKfzYhjsBy5Wh7t9VI/ETgmYl9a3vZtIM/rx/1WvxbJpPfXo4qjFsGFAGm/T9eOVPQZsgmcetU
sX/B/P3e7IzqiuFz+i8+19+7egh2/vpCf1bruLVvjroSZA1II0pBUwRMgot/Ib76owLwt0+DFIiI
JIycGH7++GncrclLnXQLVsi/44cm0F1qBXe4ttp+8fOyDG03SaN//pV9KZL/1or/7WUFsnaeSFy3
f3ZsgQ/KlrT0bvsK17AiOxgE5WDbEUM4a8+cr7gfpR/varB9zzgm3D31YvKWJS6hv1ZM18wpV/uc
rqt3ptLSiCOoYciI/vm7/LvXxmNVRopOtNefLafLMha6r7m3SVEseyDiqx2WDD7Dkob7p2mt/k3K
2OL4z1/073zrTCdQPm+u0F8dgt8/mMuagrCZzVtLqva8NRkPcxpR/1aG29flR3a2ReARkoEi7E+6
T+hQU7qM+q2Pcik0Yw9VumSq+s8/ya/EzD9+y5vnHqY2TwrglT8vbW2aMDFvM2rGSTAKoXn93c+9
sjmTXuU1fDCfY19p5ITkTKYx5jujpg8f2J1ljMdF17tPB8JbEq2094mkEXbr0av1cwH/shdVlBOa
cuGS++Cje5oxisM8d+8KtZRLgJE4vlnzeqAOBIQ1MO7O2kcByxSTVoX+YJo7+ZlO/bAVxJ4+AWq2
eqRY6wavNLXWeiZpg2yAmab6w0ArJNziCk6bixxcoT4aBdkKtDgiFLyg3IcOmSxP7HyRaMq6bQkk
MSETZsWrw/RkDu0NXRY22IEPXmdZj7GyYWQtmm/dSauziESoW6sIpCGr2w0Qth4K/ocJlltKpt7K
US+ugWqDtnYNcc/pWo5VHdTpKmyWjB/phnj4sNOakrwwBu1nMprzp8xz++TVg8gjRzkOsmiQS/dc
R/9kziDdTgazcehvXp+cu13TVKeG8M4H3SrMnCJ/iE+1DsUlbHuTZkvvMATexUWj0gPwUpiGCYfh
T9yPkD5Rz5nJLuuGtbkwVUYDA1kN+LwhdTjnJ73UPuQMZSySrAlH3y1ycQaITHn7GUPISx274KRI
71ibyO5I4A6klxZd4Ay1f29lTndDa6K7aipeIcwLUT7UOfbzoKFb/simkhz46zrN89ZVPzxNjRee
V3pW1FmFvFmn3jnvdD95TX1R5UGeI2o+uHIuvgPirfN9VjjUNr09jxviZSp25sQ4DGVyq+KDriPu
iCrhK1rbvmqjPNUJlWpdl5wF4cnOiECK1a8ZXWQVWBoWRyCTqn0DOAeCD4JtcwV3DsGiVVBlBaOf
wgtdc0EiybIWyU9nouUQ2ERQFWFSI4PTEWHShKbXvbPmwnymC0Ow+prmcx7QKdwgZp2yukg2RnzV
FKNZXnZKQZWoHIYlHIw9dT9kxUDISENRzh263BSOoc7NpFBX9BY6ZpIjvNmIfsWKJmVJme5UQCuq
oF59uLM1tQ2FmooNbZ87K6FUvo2bd6vygQ1O1dLM4TqM+h2bX80jpks1hsakzDiiBzWNhP/M3hok
dAI+Kfz0EXGA5+61Xue56TtHz9hX6ItHZafn+S62xvlnNhv2I0Ok/kUN6ESEEhWKDghxbohc13pV
3VI+2qJybgtrzd78ufImRoQ+bIPcb4pTM3M3n/wqna+IRWmyQ1bbzWmsGg216WKTB2KibwhWeLlv
uh4nP3gH/TNqjcEl/2sVZ5NZMb1A4uy/+KUVk/pNydxiRhoqGdnruPyI6wEYpcm1xQ+b4HGG567r
lyXG3JcMiQ0t0bnKPxa+hjyIjXp6MMy8+UnCa/zDI9eoDQC1Jy9tb9hPM3VLRjcC1U9eJ0zadB+h
xVZgMyoBEetYIVXIfONpjqkFWi2yH4gy0kuzN9M6BEnmuBRGAEb3cbNKtVdVRx5Kg5C3jrREOI+N
PU0Perndg7M+PoGD0kj17hnDB0yVVj7B3C06AHtbPRmzG992S1uikcr6AdEmgqmMgs9HQVWrKb3U
rcwlEEnznIXCEMwgeos68cKpS4ycHJvM+FRyZFSYsizP0SL7xI9MqYj4SU1T3UCTLG9Vsyzkizia
cYHh2SHzfhosfTc6ZkciiOYnPoDqulBcpqm8LbjvARhiia93crCdm15VGjK+IVkfiW+t7bMpV8UJ
KZzwLslCHNuXapQNpR0KlVjb+3T5WIG6pqbXHbqo5rMLT0ogsoSjr2j+WuVU4xqMQirr3qkkrOxG
782rQXL4ZnG26M1pNO7MM42pcH/Zl0WuEU1W8+Q6rdn6oeDf4932VFAQ+17LDeGvyKUkNT/Lpkl/
0VMr3pdJE+Y5XXTxWTejb+/IOFsPq4W5KbSZFlP0210b0nqaCIehq3yukeE2B7qVuD8kA+QLm4Ys
IrnVnUgXt1ztfSq0/okuje8gXFhWAq1yPXsZkevcMNebPrTUMT44f9t06OqMr57hZapOY5ykOS3e
vpx3RNvbt62ZpvXOavAaGE9e1usP3UKpG7VLn2THzpuTgQFTBgqwtej/EU8ll5nhQLUQeDaXTrIX
ZW69OzMqqUgTspiPgE8gxM4iL4AuYmSZj1bZIgNEVCauyp5YuePglTlEPqtrJvrDHcqqqS1K+rW0
HJ7zfBBzZA7+hmjeIqEmkY/DOXrGhZfA71QEtb3dWbCyHGJyaFuJgM5R7EbNPNErrutNFKyKegdj
ml6Ozfisw+WnYIlLd6DUdxbEWnvwwQtb/EA3J7DcotXwzNlpskNV4HIr6rM700csY1RiJB0MqkRt
lMaSZ4f+RTfsOXqUoAFN5MoBpxlJj4ryfgghs6cxDT2S6ogQUZBkiml1cZnRKzYCtK20runDoDZR
GXf9ThTxaEYUqLSW0qpM0Gmh09QDVyIhvdTNWQ373lAeCNu+YadyyQPMj1lcu9qFXjZTejazFfi7
xiny+VT1jfWMJMc7EWNZTdFAxtR3naOCCgZ9SeLQKZhRRlOCRiCstVj6Dyh52X+uCW7CyVpV0rld
K0O8IJWe2sDubXVdTBQGITtz2bMJWWCVA0dhfg26rueTrSjD8c+RmX1togtDTNhbOSNxCzxxACWz
4nJuvdh9MgL2JsyM814I7puZhxR2vQa9hTQcFW5iqAg2s/E5j9Y4HsEIoCGYsXEczE0UcUNTP58h
fLspmYLN3GpHmqnVvatZo4eiTQkt7DAp8kv9NkQ4k5hb0sd4iWHw2s7qVwfpG8kajmwi9b4c5Fer
OFV21OoDu1ovMy/7OSGMb7IoZaRKCovh9/qhm5LObpA2bBMecx3audgjIREFsUbFBczzGgl9o02n
eWWkixS7qmjTJZuueePvfqB2ATQJdF86QTPS4QwzbW4lSz3xUaE1LsbF2Logc11OKoApjZFp1VBt
iotNdVnSqV3d69xgfwWWupaPBRMG4irmlQEVtZYNoFjjnD0jx32YHcOV55U7TcOpzf2C9i+Rvt8J
VxLl6euc/585718c3Dr/eM4bkmwhX8v/+t9Pmf18rf/r7qMd38rs5+/7UNtf+NWGMsU3Oi6oAwiq
gE0JkvGvXShiL2zihmgo0SMxtvnu35pQxjcaGyZMSggg1FJbCfpbE8r8hj1260GxlJoeEUnuv9OE
omdlUen/rVgTJm+AWBsABRBiKKvcP9WEIy1n2BXlISMkNAEzraDaa8ehrRlSbZJqW+ovbm+1B731
xxd71fuoU+5wTS3RPBtimq9l0gIhx0tDnz82/CeAiW+s70Df13bqI3fK3AOxOUZU0Tavw0zqzgdT
leXMqQyX8xV/ce6yOdLG8m0B4BIt/ZBKlgeveU7nashOC2vUSR/b+SlxWk63jlXc2Uo6F66xYIbz
mpbfzikE107m1w2ZZgjR0uVpnpihDWP/bi8Gf7F3zPTUO7k4Ipe3LpWbIlc2+F1Ax/XOj8v6sqz7
qI/L4TrNquI6c8b3bU+6EgzVIhdx9ilvdZ1drafDG2vPAHyGa3BEgkm5aJ61eRRX1D31YUxZEKol
E4S7tf1npmVvU6Wlp+03NcVfBAvsPGijeu9kvJxPrV9eoKdfnpTixedZcz7ZG8Uxywpx9Nb8jamN
Ea3CKq4l3iyOiNvHSGvhHtuU6/T1Lj0Y2Ne62YkrtbTvKuO3irWPkpaU2qync94gQjzWUBxQvw/O
p53rzbNPT3oNU1MN16NR6UenT4trx4/Tk2lwnhsEf2EWziffKqBcgzoSFbJGhF7fGcahXLYRss5l
ZgCg791hUvus4mMn2xsfTN7vEst4N3ZLca1slwNUwx13tRKicS013r4jWv18HHswPotbFjg60lI/
bpDUXY0lEqEmBoDIImnuvRr5m6qwttkf8UoOpi6+vG4Z9EA2ojhsFzdPPfe4zpwXAXfFzmcuyreu
LnlFS71XMn8jbtcMzc5pTttlra1BoMLhI9cLF9jqqrc10cGnaryoaBP30/MW+enYSXayCOA9UjKJ
I5TfdwZM7hXhf8vVAkzkxWxMrqI3XRWDo27AUSs0S6oM+NEnPdZvjDLmxDN1jXkSJK0mAZLT8l52
A3FSqRLXWtYV5wYuvYOYFHp3b2SKqBcG/LZY6tfMvrxd21veRUU7dJe4FFuBz2B2bwgXgDKPLSp2
fdzp7czUFtjPZVH7VSQA9vzICqKTXHvOTgQqpyHIzonG4oAoSOtF8r6y7aMVr+c4csyGyFka0e+W
vg3hBsQdZsBW2QAgl05kNWt/OSRtG3rkY3zkygGXPflJTtapv2IC18oAo3h/rbjhvUZgyiIuuA2q
1XIOwi7c205X1jPHe3WX2wK3UEIYRIDCISXAigdhXdm+vNIxjom+qLslEfkVd/34LFPN2NWzvQUA
jx3eok5PrnpaI2fg4fS9URFj4mJGIGsFSdauMZV5BdQlvvMbAXR3GfybUc+KqMsLJ3T1zrwsFn+9
SmD5oBxFDg/jnjjiTCdOh2UjDaVklpsM/nTkQKaQ0lH0HEiGyHcC4ujV4I7WNRl16l5vYnSwmBtC
6pEEvCSZDDDfZ/cSK5D1VvGy+4Xz8laR/hyF298ZLJWEBE6zAweGoFu/9q/czKLCSFBGoNN7MGq+
W0xotdxZemztrLjteIc1cbgTj4SF3DoiXtQ+aSaAbDKy1Nmk2U8NsrabdDSMq9xtskcyfOWZWWv2
W9+3sL8LUydl1dVTI6i6oTiregQyOxgY1slojcdNU/fsI9945jxyZq2ODZBMpQ8iq5udq6He9C3C
HVajWo7ZCo+Xplw6nJFBFD9RqlLfFcNyjIdmuBlJIj3KyiNfJa6cNVBWMcBLaovzwci1SxdR5x2+
Hz/UY2w3oSSXMnBcskVQtJKN225QmbD1svK9beMPOQBLTjWqidQQ5Ayt5ND0mX8cNXxStLY2txDA
8Hivc6IPzFS6z8gRzJMx1Bsobi6ODN/Frh91ecX1HxnD9aVPUzcHWJzVAOe97pFD+Rq4s+GcpUwC
bxLm7GHKBDGSjj3/mPHlnhPQ6fBUj/6uLxJ6cXOnB7RpSrx0aHNGSVQR9nZJnrVIXtfR5DNJopJw
bhAls2rfkSGsVjDLBokxJtfibPXW6nJ1yoSC2TRPYz27kczIQpV1zcRbcebbddVMrOmYHhO75fGO
h+nnZI+XMvfmoBn4vPQJzlHN2pHfl9NJdxf/2MYl2F0Psfh5WVXWTo6LvCy6hq+D+eWsB+1kGecp
Cafni5mSImRIkxvKcLq7VG9T6jihwkqfccr6sTpJfXKf5YT9UFOe+onw1eMM0D70U52dSBOsHvvW
X5+Y1Hjny5zo2yNhXYmUM3CASdU8I9eqc9BruDQYXKWhas765eigVzjh5qwv4MevR8sR08404zIC
xl1HoxaLnYn97Qq1cLKpOrpDxRtBOuOxtuoNDwTBCic5ibN+7awzl5IYJY8/7DAYk7e67VTsd/nJ
TO38VkuSu3Icl6vEUf55NqzF+6gQ5jYxogV80Q8xlU04IVeg3DWrj8RY6kuXviR9vHZLqLZRjIxr
c1OV/X3FFI3BshsL8F+x+rAQ4SDDmhfE3yz4/ZHIGvPco0q71Ss3jwPuVHHm8oI0RKfu2m9J+skh
hJz3tpc+me78Q1t6+5xMbwelpj3We9/Jqls0Vg1qOBY1t+k6hPIrNZKTNXeWjkk/lIZTB2abxddD
093O1PEHk5xKMjU78oSJ/kIbwN0uB/Po8Pf3jlbdjNqMSGGqp/ta9bjJ6Dkf4rS6xhvxVCwCfJIe
T5EckDbFaK1DGqeBzYZrr1Z1ybO6hEnHTdx79plishdWbVtdC9nd9OhzwqwyH9Kc1N1qfeMEu0Tx
TGRB4zsvhKZwmw6etWulDmpFojkwNp8yRnv6vIJgeUlB3DizflaRCxJwvtHoEAz9E3hEcc5KU+8M
ZRn7hgzboG6L6W2d5obIMtUgEPcyeb06xow1Mrav+5p+kbBn/y5rff/QNwqBDenLGN7kmVT6dG84
fXzdmZl25dTetCMFKNlPibVEVcc+5yrP+v/snceW5Ea2bP+l5+CCcKgpAqFFalUTrBSVUO7Q+uvf
jiL7XZJ33e7V8x422VWsikTAj9sx27bNaq9c08/W7MxSa1BypLVORmveZGSxN9XYi08r9Yq1xMNf
I2lgWJBd++RwuJ1VRr9KEM2wZITZzxX9ZJo58q0xAUYrpw4BHulPHumpz5mSZNzxSCa22ybr1neq
cI76dtvPVLhwpZ02VjlRizF45EJ6LPhDPh1gOHaYGPhKHyy7O6PjoqH0koyGo9uHjN4WEM7qLEnH
BTXSB+zjtrhoGu8JtB7nyerUS9aY43oxzHpNAbG2d1RXbW16mvF/QRHypCNWGVE/0gS0ITjaeDcR
b9hYlH1QmCCmFWjWPLxy26hfspcdcIF5s5CUwYnWsTYpGr5oyZAeh9piTyHGfucZnXfNoKZbTdT6
Fwl8Z5u1aHV6a81r/k5RGKf9crRNudxODAUF+fXP2MGKg4fsR+tb6OVizu4W5pWtBQ7gBN6DaXig
hc9ObjSYzytjSsYgo8jo4ZrC65wEb5KJtFL2s7flYOhAGLrmsB58rf1k8SDeJKfbZ5TM/r6oBp6u
ElLqvihGz9joFHTxHs8169zlkZYGUPA9M7SGfjz6XtnsXSGtW76xFTsVYZ+9qkHkrwG8vupum59s
PSkv0QB/YTXP9vQ4dFr9jgqrhWCok52/8ErpW9jXRjlk52tR19Hz1BIFLNCcEGwiLr1+MOp7WzTF
nfI17Y0y6EZf6bYTbfGLDuWaU4UNgjCL+RatQrvv+YqqICmt6IMUbrRjJmyfbepksPC0y4xJvRVP
aVnYN6kPbj7K7HoLco0ely6T9F1llefdjn6l71C55chp1NV3Q+IXLmIZ5skAS3y/X5RbfViOcr84
KBYCisNA6zpL41uHCrNtxzY3SAygP7Ie3WeqWce1jRBZBvpQGufYl2qPKzS7TS1wZ/S3orqtUs/K
zklunw2NDajjtssBB1GScN1xLUQiMwknrkr3mtGFRsdg5eAAuGqS73lWxaFq2+HooXqu3QQe4+QA
Co6HlFqn2H6diEqSpDaeFJvpVeEOXw3/aB0rnZmxJD3ac06f+igX60njdqIWmu5r13vvqmxZ183Q
7/CRDicR6/JE8OWduAqdVoRSNhPh7esirOF9NydfQwfqPlbDvbtUuOBq7jCd/jzjhFiZBFfj3hnx
6So8ZQnwD19hnJoG+zxlbXoW5jJ+5FSTXGQyi2+CVcbdGMfpyadpMezpcAmWOaW/3tLVjvHnjuqb
H7ORNYGVDvH5Gs0leN6Pa3p9nQOtm/GhqDttnVvCDNO+Pk2qtQOdS2nYxKLcVlqyXCqKuHazOxjP
ka3RpOWyesk04li4Vk9DPn/x7sxx5yXeTrliUxLmX+u+2kjNf44a9UhV+IPqbLXp2AuusnR+LEpM
ek1LhdswPk3K9WiXysRbNSbLEQebe2vNUfGkTXUUmK71vPTDW6SW4ra33YR7oEGala/CuaoyTvP+
K61smCzK+MCsds2A+kPYewXjVuP0q1FR/ZdZS/OkY/E7Zfzd9iXz7qZesgckhr2bYG/F85m/ooWx
WZqWGxQEK5zS5mNO9Y/iOkulmvXYwHja+BFwXCbbQ6byejXZ+Q+MoEBHDPuBGMb3VPAMLuVNqU9v
5VgOG2cab5VNQ2DhtjNmVUc7OBjPNotjhdIyqnCJEv76BRbU3tBeWJbxgtGW09h7GGSHnOSTXmdr
v83Ns5VVw7peRHkgGZ2j2lb2gVYKBAtRya0XZxfGUiPIdAKMVCvQF5/o87rCpr5f8MnjZuxPlj2U
n1PpziTGe/bbmW0soc8hF3aYPR9ZEXlHj+TNDxKdbTh4drwmHHWoUZv5f1ifOifXAeRtYNr6hq39
OYf4d0OpFWllZmHWYv33TPXRfkTFDzotmwMWUeYmQqbnR1Mc2c/+YAf1sLBNwTNontPUB6U9fOPe
+2SvQXlBfoD/PpDBVOe0s/1TWUTHtOTcRMmhcTvawpsJNSs7ZjVmZhol1XpqvXJD4+xzIbWj5mdP
BA3Hs6Aq476KyO8ZZvnNcnnTN+aXrS37mELOMIfkvOrs/NL3OEWTHtl1bpNh3RnGC2rrCxWQ9AuZ
9W4o7GOVc8x5vU9JErgIEv3spDAqpKPmPAwckjkPBGwB7Q2jIRlHPxdbEvavo16ESjM8ii6dS+yM
FH5lMVfrvtxGwr0pNUISpofTxcpUT+MeGX7PHKdVTWKLK/3yzQOOpJ3BmjNKfRup6bmKbXVHkLXf
0hp9wNJRIQDIJ92It4qs6VqlIuTYftY6H9yCnA6m3v9EnysIV+LgLQSb6KS1Hk0telGWtuB41d/K
FmxwPbavhlbfleyIlFAvte9/jHP8ndFGNihuLlbPbdz/jqWx9yrmblOaoFpUB4BWJPdL373j7R+P
GBV42iqr3zhkO2K6lF4rTYOmYRj5TYcKyayoRydXlRlNJkTXZJzkDJotFAF5DTU0tb/jxKNtslXz
VsgkxI9D1R3ZN2lDqKjUYWqtbVOKgyqumzvN2dXx8lUs07Tij0P6rCbnHtVvfJgP2KiBEBDl9BIo
q3LY9JbkWO33KQWTKwWnYl3mjdxJ8DsbWZTgYECuS+5pAVm3B4j6bHbqYUNVbREsul5tytSHD1vd
58zmsWMBHXG4Nkn3tpMR4Q51gHm8b9IycLhVsDBXbM2d5jAlKYzOKtDm5FpEGr87195XILRMfeMW
sSl6clknrTAsAlMxSeQPOEyZ4++0RTvzfdjyu9w7S3ZjkuBcL4t9EVG271hqrWZPvmRxez/QGpBG
mPl1Bmm/7sMyW57Y684EOlItjHPUjFYkd4pzK0jz+dmckgP7YIjM+JpjS99KUBJwBSiXi/No5aX9
znGq+NEqaDfRnf7Nidoj9+E6GAolWKAayQ48ubGdzDiChOPy9CYJknBZ6VFAYtd9bxo2W6AR/FXH
qrjFO29W9201PCESGttWasYhiSWtYgAxt6Lppmztpflo3iijabiQl3q3GdLeRVKo3RAfScEbuUoQ
IBfyemQiYKLK1ZwL+bL4cbMn1rKk982kigeX9eZn1CrjDWVM7CQGh1vf1FR/w2Fi9wevxyBhtHFt
BlcG0bImVaIpdEcR1as5tUlgJJLXt2ESAN3gRzLSwKqy9u1qMwpB6vC/fcG1RO+7cdsQICCD11Wb
go6ZwOuI3vUq9cYjgUmr2M+2F8k9lEeM7HY7mNO2oECDBdx89f8i4LUxm0zdkmslhGguIwQY8wLH
rj3migdmTSyWBSfyBTWqlU4UPKvIUAaJV5RJ0FNIRMKV+ZBOdHPdFY2FP4QsbBQ2MwEChr4ymXf5
1Lh3SIKLfp6NTqG5NnFHggN29RTKeXiEfQZcnELV5gLkSyMcERfxtK2uScRN3Ek29KjvefMueiaW
oy/JPYV+1i09fB+dRFGnTfoF5Jg9A7UYi20i9OZgk5p+MFibL6vRdiN71+f9XO+9UbAk0LkmKIu/
wIMlxtg/WnEpwjb1quQnVzin30L7Gtm+Jw4EHFhOepOxQoXj9FQRfXGOlZaD7+Jf/sCp4g+npB0p
rxPJwoo3kCMyeuh5WaufptoZ3kx3qpPTXNrNF09v46+RL9w6WbsRHJa9O+nJeIeDJG0RZqRgWVsJ
lNi8GaM9PTgo7XTdDre1clp+aSKMEOees5tSHEUrTPnLvJuSOePhLEv90yxydLSF3Vu762VC9WkW
WdbwOFUI4URjZn8bp/ykdmbnuM12tiur+8LZg6P8juwHITS7AaYRp7r3bFhoQCWqex9QFut2W2jm
XwVGkduoRWAIK8W/TweLq2lHXu0WIxWiovVRL3xUHFy+D2Yk11t7NRqp2HFZsfjY6yqh9hIOdHkV
+3n6Pq6URmvBJjWNXxF305Vf0JrNMOobxRt7gsa+T/Uqns6NLFikp5H4ntXQs3QHZlufiO6kY8iH
yX80MjCrXfypyn5irlDTxs7aSt5Iu9HC0Std45jN6SLWC0dhck8+zLypIt1qvUDTDSyuKSDNdYvz
qN1QtCw58LXBFctmWfrpOWIMjB6aMRv6UPPi+yz1TJc+wVp3ylCNGqKNOTdfJiwjJGUycRMziFqa
S58lV0Nf27ICVzHHN1d3+bzw2sY11C7aC6SS0X0pHEFfLlCtfAzBkuRHWZolleNYC/ih+52TBZWb
+a+jnZvNGZ3pqYfcGdJ2GFXv9BIXy0XA+/W2U+nxrklLQD1VR8PHcwpE1uCVVej1HiRsPIe0vDYr
mx/L01LanPlGT7EnXpfsVbeJHw6YYi7aOGjWTqWxWaEn57UITBhzhGKGMmGQqos7j+zvCrHMoJd9
jrXe3FG2XR1pVfJCgwM25nuAbhteLyUbX3a7ttaOi04MAxvD0mySnhc7GipQPMBi6XYGmHXL7RyI
hD232NQSkHx04s4VXy+SSJBp2mjKt3TAQyb18SZl6xH9RvZbZrcCRbfs6pNJvpPbVubIOl3lE9QH
pEdDyDAZ6JSndrmlobxUicKIAdj6nPDHgPGEmyc6Mex53cpOHOcnNhiqwdOxvPZscXmNV7rryw9p
F4JqHtOsvxKbNOuNmZdxsXLMpPq2l9i40Wqd2mWX/9i9Pzsc8pa7QMqpiqy+h2Yz6UegZXN+RP6t
ME5FVXpTCfKE6x621nAo+FOTy4nqfFVQcgv3IFpQGvwyuROD6YaJ4HEP6FPB+KRiKqrXmLEyTQ/a
xifx6i4u+8l4lONe1bQeIPfkS8/vVWm+v2nJwnXfEwSGFdC6au3Sjxry/YOIFWFriQy1t5a52/ia
7tww0rVbreyKk1H22ebqolwx3WyXpOoeee9bfGhd9rO166INpjbqOc7mNYAGJwk7KZ8xcpwXBp/G
goiIFXPeC2OiPQI4y6rERISDcCru+DSv3sz5lQINj77S+c4tie6mEg2A4BnlcL31iaAaB37ZvXDU
FieBok+IS2wyR/vRl4vNcsC4g/VUf2H/QmdjO9j5Qm2NsWXzkpUhZJjxODHFhaABo1PlWA+qaYD8
C28vYmyyNCfkgV0UDFalGeSAGZOFsS0pwwnGFSbCKUxwfc7cBZrcohegTQIiR5ul6v232S3Iahm6
v1oEwwM/P7huNiwjOk0fl1gAdKmRBAgTcbXjNYbAtnanoVvrceG9gE4uilVtNFWQTWCpsj6+kmLN
dQsvZOFB5Y1YQEM/YysrLmnapC8Aqvg8zKqVp6ou6kd7sNU5meMnVYt0487Vs88Vc4xWvj1qLtYj
Pt+gymZbXbzI9QA8mLZDqBbcSXYV3Cuy/SAElry8lp4a023l5sNhKdFSO5SAbdfZ6ySO8Lwb8uj2
I8kDFVaZfSuWaseVd48DsVzXxGlXra7dMt03pMNK/KOquYsiPIFeDlc08LsJy0k/jyvZ+PeFRI5u
vZGm4StdYHZP+NFT+AvGTa9zIQXoWFF5SNKsWEzuCyL/WLIWfAdtEw86SLCgqoBujNFsbtEr9RVX
2WNPgfGW3KwKYJ0uOFk6CCN1S47FSxYBfJO2mDCeSfj1cZzBs+fOljTdNiYBdqekc4xrg/HEnPex
Idca15s9YP8XQcn7SKRvxz2GkTxiajlgJOeKYvTlM2Lv+E6POLeAroIz4wGWrJL8WFj5DzIpyf0k
zbepLJpV19rammZadL9Rb/H/xmuLLHBVL+Z+xhIBI5TTSY/uG2Oc1nqdj7tWDMuWeFr/03ejLyNP
GKkLNYe1QtmUVvWco4Dvx9b2LtgquEUsiTzhYNSuimkVWm28lxrubiJIZmjazD6+YS5fvJlSbrKs
h3BdGydlN/pGti7eaCzNcZ06ALSn14iDqp+S8iQ0uQUv9j4L+Rq1GIlxn/OiFOOTbRs1t33cTss8
aDjWXO9GpCjmnZjfvWnJT9duuJWViZ8WjEVcbmVx4xmknGFSlBt+rM46atmMDdMEs9LL3l1FDTN6
MqKd2bNitLHfwdAdV7RoPKB7fUmtYagAz8ItKetCd17OCWijfTW7T5pwJw58fBAsEZncdct7K4Hw
bCl72dQzvu801VbAhX9khJG3aaM9DPk3+dpTU/ifNFtrvMsXzGC8pYlrF81jRrlBAAVl5xva2mji
Ta93XNu1w6ycW5M84rElhboHY2peKCC+U+bwkWUPpZPd5BrDER0NIbeII+XSF2F1Qzhn2i2JWm2n
OsjGvaU+XMBHcxWzKM+mly4thotd22qrYV9kne1+mEMXeq67s/R+l5Xl01BauwHEkJKd8Rnp3Wuc
Jt2T1CFnunxz7Nz/tJ1hWiteQk2HfbPWc9qj4g3Rxh774LRhvj7M0rIx3vvJjuapm7hy5I3K4pS1
xrwcOpPqVENON3HCjjAagMv0/rhuXQPtxaDO28rxI+JVVIEuptPUwNirB3/jjOz7WtfEM9aZ9tlO
/VvVTyOWvPTGseWTRxFXQr1JqFVqv7i9uQJbvYum4QPCDDdXleAh1LILBQ9ctd3mqeySQ9fkYZRX
77D9WB5iNuva4rO1je0QS7A/8TSgXBXJTQRmUZrZc+zWWyuu8EN0d3C+j61R3BCZ3l1zGmkmd1ba
XbKyco6t/itKS3tXYAxFH2aGDOMiPQiF5QAjMyiuCetCY5isTcqnK4XYKkR018hRrUuYOksrDl2f
/8wG85KX9dEfhAFApcjCTHMwyxY8/pJMNVwCNnzZ9AHfkfGBizmO89L+YeXsQIckSVcR25mAXaoE
Cg25qFYmpnM5mptGAx/AgmO8hzVk7YfR4JZPvuKqEyjWn4NrF2FtihNkCuPSCg4wMzGXaBVDbh3n
ldHZdpKGYzN3auPihlmQpmqjLI/mlRLrA161An3GEeylxd5IohtultrNKPM2tFl1+Tl/MDmi0FWc
Nctg30s7f6YCqVwluI52wKLwhgvOdPJPDq9RoIKnphYrlsNXl6optZWRQL5yi2iLNZDi7mEcbkRj
CWhMrnbb9zKw2mJEo8yrldvb9alQnneSWd2ukny8ozp+uyDqc6nIm1DPe7HtAakd+rbItzDRjp3V
XIg7P3PGHfXCdgOzYWhKpS6w4xjOLi8hDrSjUHedNVq39UCbCB8/YZQ8OuH3XNd9uuOWgsg61Ns8
qrZJ3YzBVH0QvUE1gca60strWbunhand7Dt3PGldc8KKcdYXa1928pkjic37FEL2eqrkiFepHyGO
AkjGyB1F3helnDbOaacz+zVLP/vnKKz0nPlFdkJn9c8xwu4hSWsrCwaGwzAabPHlWAx0aa2+c59z
kx0a3KsiZYR3W+/OYExejVDlsEpHfsjp411GxL8T4aY/IOn/NVn+w/6X2V5QtWVTtn/xVPILfvdU
CvEbtCuLyCcdOXj8rwGz35O9ApwO3kjTJdsCkR9n5f/3VP7KAwN/B0cIEOJ3Zs4/TZVElH4TJnlf
JG/dJBbp/mc8nSsu5388lVyc6aSjEOmaq+TPR574r+nKpm5NvEYO7oe4b8hvavYMi8xb7vG16PdW
F1/Fv9421gLR8VMvwHjzolUPZtHa3Tpr9GVfFsWblKRKoJ40aD6IwTi3ed3y/V+cBO/NoEo0gUYl
DJyJey6MCALC4tECg/AU94/kvqJnCLZpEgxWJ39UTaEQ2mEXhoUgWNKrZgljluRnNvX+EmZVVF0T
LcsrFjfx0MtcoAe35PVU8lTHWAUJuJUgbGVl94yxhrPVI/gtq3L01iSPopfULotPTCWO9m/Sqr9q
X/76gdoWzHfLcTwmevyqf/1AE18ZXFNnHH94ph9ZHXh71ASjX5VgZc4lVIavLh/l2lnEwnezGyd9
VWOhv1/kcL0Xwu9BNhM+jGO2tBIfNXR5PA3pQ8PreCQ9I4ZDlkjb2uUjs++f/MH/Nql8fRww6xK8
tpHxiL6aGH3/nO2U2gLCbQaybhUTrnK23NvCnCc8VanHay7V/13M9q8J1v/9H/xbj4gVgb1xR2nD
0EdkyfQbpSIkUAz5vbjDsblpXBQ+MXlomtZGS4qTXORFSpNGmvnFjJBjiMSAAf6PQq6//7mwH3ge
wWNSMb+8yH9Kn4NSnEYeefj3APwDinBLtltT9G86LP4apf3jv0KfOgljPnb778HwSmvrFoARD4tm
d6eGexG8fvYK//qH+isq/7dn0iHhDizAcQUj3N++5JaVL6nIfMJYmaexJgJFSzjQiOIjA0T0nPQJ
8wver/lFdxr9ubEdDQCEo2fvOYJwGbhi7/bkqUKUUHZOiKvsQEjx/DRMyWwglshYo4A5Cc7+qWQS
E161cyOk92rYVabf36AVqmydybh6QDYpXlH5nAP3TWw5diTXIIy48tQFtHeo9C299oUh95MOUSsA
vLTsrcJy/kiv//fA+od57Vz5v2MBT/F78fX+5wPr1y/4/cSy7N8N/TpPPgcD4fJ/nlim/xvWBSq8
HOR+nNccJX+QKAQYXIG65TGOcSy511bEP0IAmvEb9Ddy3DSMwc4VFtS4v6En/hWKAorF3w4s7vg+
9jDwiR6eOcP8WwhglDjXTMe/r2vycay1Ok9jOEUJRCKctPMcNw+1MyK4aCXkJiQA2zzbpeXDEJNl
8qZhBSPE64xcIRvDSREvzJ7izWQ23HiluQxRAbEvEDItqusV01hyriTZMr6SYrLn/ehlgHroG9A9
RKQ0wibTcZMCFkqhgcHqAFSSiqcA2jdjbi30Oom2VqJ34xjkxjJEdxhpiBgw7o5Fa2wsopKYlHPH
bMQ2iarKJIMtu3p+YNmZyGNMyGFVDw4gLdJMM3/UsUoVbKQ+40gQsdNs9QZw8IqZeeCspXaVr2G+
TDFKflcnK31QSCupMtQrvVN4U+KBsCsShqF5mOmj7FvH//laO2l9ydlSkV6kWoOTOAWhhiCBiEyW
iG4LJlwUnw0yAUiiuSFKwh7RxVBt6lQqr1WLC8efCcLDHs/yz8ydUNUbtn0ptuVOGpth1K0fVmbW
T1XfxljQ45LmqCWqXUA6JhLOKKpsy1DO51EDwPePWWq45raRnpG+9WaUf9oR+NFQAr5rX9JxHP03
U9eqt2ySBF2z2DLNcIY9T57BAJY10Tn3UuCgfHenlOeE42PmAqhSwl+6QCBYaRWpv3C0s5AVJz0S
AK4wNOXKyk+NaygZ5CWQrKB2a45az6xLXK6Lj2mcIrMmbHjq2dxrE+eVEjMkfJZsAuscXLOdRSBv
Cgf8VVHAYm0qcDSRIAsQZiMN44pFEQsbDCLIPF1Gv8kV8tpKKzSHad2H+kpyQCx+YJGAlcE82a3O
ZE9hTJBP5ehDIrAiFVBxk/y8Bpy1oImXAtqRga6K6DWgqXhgodFFY5u4ajuO3gXrbiqD0df8JpyM
rEvOBcywD6MqjNsp6aXayklLv7y2owZt8GlAWQ+tMzymyjXvyYJEoxVa0JJInOUp34AWIH9kobQl
Mq+jt5kuGvkdK3DKWmCOzkL7ShrzdLATpLt+tfQ2xSvXzU9+1mTufYKhG92g1yfRbhMeN5zAxjDf
SGuxnHW8zI19RmUm1J2U/fDaMHWdAQb28j6VS+vd++4QcZeLbBY0Y54Xn5pXGM2mEdGkTjEwaGPr
u1Uid8QzDHu/zO28ZV/afcACdB+ThUaf1dIqiYGBKAN+c9khLnhai/nb1fp0PeNB3ZngzYhtwKrN
MBNOF9hNTo6btsp2QrKH2yovXh7HsWUInTntvllG5RemvYUaEM2rsS9ZpvPQgaR/04ek4X1V+8Cj
GlKtz6NOfUtIwwnba1fU674ljnS9DmNjqPSkYgzO6vq+ZJ695j8zB6K8V1RvNrUc4A6oyn5LkM9e
amWxuVdysthp5I5bBl6kO7ejA7AwsOsGW8NU2XHYUqj9FPuRiC5ZleH3wmYqD5ByvWq7zDyzG+m5
wGelxjp+ZVSJyrcGqNvvqmQkbE92zyTgbFhClTCtomJU9wToiUj2VT6+R4Bob1xpY4qO3WQh0bRg
WwfC16tz1gsuB1PS8p6z4BtTVJ7jH496Igsb2y+47dMSQtwzsr1M57dOUbyvLLj2TuiJo62bFC4Z
AmCEWJ1RZ9mG2tiqbGdQb8LCtsub4cdEEJmM5+BNvN9B3o0fvpeJbuN0yfRZ83J/tWzf/dDBnd87
mMQ2Vit1epEmcB23JatVNNgWj/SuBHbG1kamKGX6WNhhSZ/NePC6sbySA4iA88xnZCOsaKiQP+C2
7QwfX/faZmNDwcaUNcQYmsFx1lneLz86V/E9cH2Ul1UfY+MOgXK0Y3C9Ivbraba0eGPihYhZVV7X
XiPBpoUxSOuO7GdwXbalPj4T9J/wnvDAH6zrRxDYNrI/1iWj/aMC77/j0T+M60zzf49HZ67zn5/l
n+ejX7/i9/mIgYbAo0NLMolHBg372rL++5VeM9zfDC7lxIZIPF4Dkwwvf4xIjFU+HcKeT18o10Ju
7f+ckEyd7gFdxwIjfskA3Ln+gwGJq9pfBiSbEgHHuA75Dpd614Zs89crnIfpRCvm+B3iFPsOxTJJ
XSqRMSGoggeLN3KBvBrEnRIV6Xho3XZQ4T8lbHZV120JajE1C0cnww9tc75FsG2q6EQkx6mJwTQW
/TH43JpvhZkWamdP3Aj04GhphMF4TZQi2tMYOVGKqqzCJS/j1K1fv8RsQqUFQcmwE/Z8ONonlqZZ
qVHE5oUmZdO99yg0zBZDkPhMTMUZM4vZYZEieNKj7Ge9vJ3jvrdfuU5Jc12VkwWw0k05CB0P1eQ9
Vb7KDiSY2dBhr5mcta/Y0NFdF+eSuF+s64fYvFL92a/pNd870XxHidY2W+qCAHPaNOVUCKmjTm7U
UfJNq0vN3bsja+KdrghzhIXnxO+ZGvv6il6suKI7ReZez3WkWnshQs0/b8xQdBrvfhv04cb7RXe0
MYLCdTVNj5fkgJUST2WVQekXc06OtVGWvIN8wivIG+reAWDe2dUWsIzNkgdWJhuTuoNojiuXshiZ
a9g7PTt/bb18PpNH138hTqfvClNU/yniPi8uVcTO8GikbfyotZZTrnLPij6J+LbZlgmkGp8qSCc+
XqmYUYIlgO4t6bvSE0scLMXk9bMGaJ+94l9fmhtihn571Ad+J06qkuK5ZHAHixhELe6GUVbeRnjN
9KFMErp4fqIcfxBXh3utxC2LhjSAA9ZkZ0brFF98vqrihGwfF84Eoxg7Tq7almf/sEGEPyyqja2w
meLhseOrxpGbDVcfahO7ty6sehEQumznNUz+icWtl4GGicvS/B5MrwO/qQ/DQ0oSkgiAW9g6qHK9
uWncEYR/kPbF2JGPA+VS1RunkAloe1qSKM6ogXFsi3SmWEoHPsyio55hnoP+bddtW9Mu1xUeIYuF
3lCDuUwzWH6mhZ9fsp5KoM1AVoQBV6/Oiaui7KDsaloCzCBpfHPtwYjD2APpE3TYNn5Ir6fWdNGN
5VsfKpIceiv4wuhXvBCJCIolQvxF8l5Vo+HtRwJJ9naQJj9pPRYQhRyRNpsUr7B9ZU7LewmSZgmg
w/pYIdldlRvHEWyrJrBkYLDJBYAK9icGSruFCLIlDOHVq8IGSryVkQPegG5GqKV9VBlvaaNXAz+u
8ooFNu2otvZt40K1Yhk+8MMzfdicYd/3Ge5ezCANNyfY3NdyjjrdjyUcgQ0mnvGpFkS3oOGbOcTr
stJCb5nqelXzyQzUYzjwjhLXKXDFRxPmDolzFKeFhU0Q8xypxzpP3Wzlz6ZFjoTSNXc1TdXCPgnH
ziMv3fhB/OoZiry+8dZmFI3iMZecl9u0p5Lkkmo6kmQc5WoBbAvHYmUqQ283ECzs5HUYpsHgL1Dl
KU8lHmb8R8p457Mex9updMRd1l0bosbR1LQHWjIGQlOTtu6Lwns3xhqouBgVkMIBWDi3EE/kLtFx
WtiuusZkbQbEC+yCkCRyAgtGvkDWaKei2eG7GVoqNTtDbsyuli7GFpO0PTgxz6x+mIA5jwAghXVr
VmNbwteYlY0YBnAqqBnU35fGtu8UFqQ0MCend7clOCgEmSyuv91WmJiFM1G9KOJcyZpLVE0utKYi
B1NUAVzGGg18un1v+q8sIMpHEZMDvmSjVk0n4RowfB0X1+fKzXQt29S5GJq1EXPrWaVDFmus4J1+
TtgoVMI809bmzux3K8d87ivXffdEm/cvLcAH+kT4aFhYTEmeP9jR5FtBo4Hr2Y0Oa5m9AGIybCi5
1vDFTqX+gMmpZraBn5UdMLTo+jVcZH4MicUCG+8CcVx6CHPrRlfJyM9Oq7ik4yOhZ0LMrmbycloW
aCV9N5MCMyAT/zQFQGeuaYkkS7NKptnHf2Vjvaa8QgfjNd+ydexJh0eqTTHEYDv6f+yd2W7lRpa1
X6VR9zQYwfkH+oZn1KzUlJJuCI0MzvMQfPr+mHZVZWa5nV3/dcGADTgtnyMOEbH3XutbOJvCfsFp
xsAMFeuAvVgNxnjq515MTgdNtYT6IXN779xJC6N9Re+0QoBhibc5S0MOs2djOEVcv0uObUi1zK6y
QS1V5j1dS4QnoXbGlD5ZgBWM5WX0cMQDKRi0fawmush7L2t6czul9qiOqS5RZLL/EXqfjii0r0dS
0PUhIa9E9lsb20caA6uTUbnlfJKOGn5sJm/orA79CvpZAHgzQ18t9bOzXIJ2x4RmU2Mjx/WYxR2q
gV1t41mWXPmUaGfXSriJ0QsZizg4QiGCWfsvzrllMac7kFvhZ49ZRaQJxLIY1DzVdQB9WYb0FKng
NwFe+/4jWeMWz7qMBhGlfoRQC6KyY/j9C67SkgNtzBtWbsWI3gblKdkn5UOap7MltwVjAgW4l5tb
n9CYsTit1xGOkXkX9L3SF3jBvWi16xTjmd0NHIw7Q0/uwZZFwo1bMCChx/KKeSAgg72OAoMFwrd3
lkvUIXQ2U9RDtk0CtFc4wi0xMzLAGyDGAxG8UNuwJiBGO+HRjVmbJKR3dZEjVXefm57x2sUozHq4
msp2cpsVrRa1X2tp1c45YxQpL+TQGu6ZMsh5u/b7jHN/gMnIA8fOwX28rt3S0HcNxvnxqa8YaSDH
b5sFYDzMVXASuME8trUEORLBtZ5bA1JxRPXcFHabECU4GeXOdto8eoKyVDW7QvkeRC8RXHDhvAUO
g12+1t4QMW9dmjkdnycHRzEdiSjWZ7g7Xfs04UyQ3WmFdOIFa3kBhaCP6iPQnnw8n11e45PITKdk
VxKqNV1nRT1iLuaoy+B0qEp1pmPLLk4jw5/Ko5eVS/9Y8KTzFJpJ3H6l8+vctsVQPrk0CuU9wliG
vSWwAgIHFrNOjjFhmCOCDeJLWFJkbm7lCKnrRPiwh+7yPK+mmykAjmWEIMSS9ujbiq1g7JXgS/XN
hBeYRX/37dT/nwLobw5TmP+9/tm81B//9fDRvn98XwKtP/NHBSTlb0y3aPUy2RQuoQCUIH9UQNL5
jfcmsJEiUR3JlQbzd1oxtVHg0iSWDr0WDNaUTX/0iMHLYAzhmSQhBHEy08h/qwJaO8D/nHY4/Dx7
AXQlSaSGR8v5J2BsXLhycuwOJBPTzJPM5hhJzGngPhHkBY+NlMXnWuuYpYq+zK5edXtJkFnWnjqm
eKkEW040AGYwjMrdzumq8ixoEly5dW+/2H4lzwbfLOrQTzhKhtDxceNjaPQfIwRAV+mQoZnMdFV8
xZA+nBuwKuYKWWwzSmEdWxEYX4emQhyRVvqgBtt5xSNlvID5ouVXi2lngxvYOC7WZfIQ9Iln+tOW
9nBy/91N/ZNRn1yvww/XyadOpTdvk2pOybjifr6f9VWEjTUZiVJYD+S9hRJl0+UNCHVnaKONHedF
G5aiwM3vlGScKHd4c3SAcDbnaFCFuNTnW4MWG7nJnhwfTDcDsUlkQosfT11UeVXnO3SnUAM5aGLG
ABbFy4pe7xek2D/9PZg92A4DcdL7Vnj297+HNXYxOtXqk5mSuimi6ENZmT7kdUpbxjUcmGrVe1vP
9NfK2DrEo3JvKAppbWu8R9qr003Ux+I1yqPxNHJ6G42ReQ62T574sWrPsnK0r61SpSj+quQXSe8/
k6FNH9oSXQFJ69Lk4LWO578bM7ZsZxbSys+SMe95yUzmnDMEOtJ+lOcis6rtX9/zlUr+0z0PhEs3
g3vKXfXET82BZcrxkUnvA9PRo5E59ypfxM6hJXrsqzI/I77SRFkH+miqkbamc7H/6y9g/etDF4B5
MaXrw921pf/TzSrSbsZSU30kS24KBr4OxDfATs077Tb5ueRRY5IxNp5gc3aSXTOa+rWgekBhnjj6
ZRINlrgCXMd5Pssrp/QIURmWvHleqYS7BZEoJ0Aso2z8hYGd25duuauEZzw4VU38Vu7l20SOFZ6s
TnlPQbp4mOFG/HpI6aoXDivNnRH5mOKG3K9/ARtfgyd/vPrBOlF2HId+XEBr5qdf3gaCEyvVv1lg
e5uwgnl6Sjj79EjO/ETkhplU+8pKzE9lzpLCiDpqXRGi7jLH4X6rsIfTQB0AlIakgmh4TdhBw1bX
w1fXMPtLtZZ6+9nxvxD14DzMap4u+VctDijE+SxGFaZx1V4IkhnvZt//4gH0OvnrG/wvDzTiUJ5j
QiwDKVz7Z6Ayr0gVj63zWjfYfxntLru1T4E8TZQojCM7/OuPW8ljP11SgSOBOSCDxfWh/mkc2KTr
NFI3rwOO0UdIzM5OZ7BzyrwvUjA2gXyxssA7EpV4pjjUaJCg3Y3EotWGcmRVkh7hEBUEDlR8CIqP
KAGzeAUAUw8Tioty2W+sjWCwM8DjQ368JhN+SfxmvJOelHBl+3i6E+QqFTmpnKFZeYTEjiVCw9aw
RvxXYBxgAQyfuOuDK6ZL1yUAyuoXI/5/fbIEeHTXNtEMAc3wV5nFd+tIYSf2PBfL2xSAxMhiLFCa
i0XuTavO6lCHHdvLLy79n1z5NXmAvdz3Xdj2zHy//0iVULdSwL+ZeeufBFm/bPHLxFsnQ2j21zdZ
/MuOzuuytlNZuBBEEUXw40exVyNyb7s3HYzkD1QNAvi+y5/IwtikC1zdDVFfyzFzHX8KV7Dic9Km
2YW20Zr+4qusk+yfnrdvz5rpSNq1JJ799FWyAAGtksFrhc3uCf19Qf5PYLfXMm0ZBswQQgGRzOiM
04hpZ2jYsfGoym56lKmLywL315VRpDRX4WpHt0bsvPQgp9tdwLgVF7Wq38jTasESL2UDGrQLelq1
Q2PzWYXX/uIW2v/6tnLg/sboCxhx8bz+eGHNhO5PbrgveSYZL7n57L6bHbarltf7CjQGMWClX3K+
yVE77WremI+59eFkJnRdtl4sAWS2AmxlnUBtXmB/7Ci2E3/r8Fu8gA/Vn2RSsxJIY2HcqRZ5C8+o
u8xibT8uszU+EI8krwxjAImaimMWNcmXTPWVEXraJ9wVp3WawACIPRG2UVUepR70U5YPLYo0WMtm
3TswxLDq23U1nIvcKwhTxjcfhIEDWQrEFkQdBrk9DF1gZrhsK6P5xWX8SfPFiZMECaQPyGt8YXs8
GT9eRmvsu6mL5csITB5R9Dw0Hz6hpx2NhYIBbFdq5m8CGvQZUXUzJn9E5Khsc3z7bZxuzdHDdJN3
3dZrkT+EKblqFzEb4mdvrba/tiAwN5hj1LJG31Vfvr1d/ylz/kal8d1Cs33pX/4LICbG+8uX4uO/
/8bfk9fk5fsi59tP/F7lUMngjkO6iQwOsQulxN+LHNJaPBp2NOJ8h5EO+sx/FDmGcH+jBjbXKZDv
Eny0Mir/roSRPn/GWZsDgKQ+simb/o1Bz4/Lry8Yy/AX1ZdgXG763k8nOfqEgdASF6o7tuJLN/fP
Hfv6zs18uf/uqlz/XhH8kF7y0/PNZ4EDRb8jLYutRbLN/Ph8d7zjuo2Zaq5rPXJMBrbMRxCCwZrE
x1FGMxAkFM2bhmbupUlA466GNXFL/7t8qXurvKQXG4fNoIoTv3CwctgerVDJnpQr+UGChX2s6/lr
UgXWKT0c4zoZ1o4WRIbrLI/sJwuO1y0106USRgDNzIFr5owfGvAdNuzYeiOZRmz8KKYGW2DaubXF
hbGLlYGeRJp5leEnLi4Fd7zqiv4aRkL/EZE2SkKe4736kLMPSWATCNBhHrDn9JTKy9pEVQNZj4i/
YNMOrb2LyqF81z458iRoMm0f29oCj5Q00BE9PLb49AK1G3TkdSGIovhjiRHibC3M3HslaVFC0uxN
pHaFFRttf1uQrZeJnVfERm7eBoRBQqGBDpBUYKKtwbHz5pR8D7ngOJ8r7U2n3kxwAHnLOZZjNaVQ
UIPJs5yrlvX9eszE8JaDrh5WyaydbGBBWy/d3Ih5jYOwT6gvgEzYVa/dsOp64ymItAtGOareByh8
N2Ig9nVTR8lob0fRQRlMJ+0896SNByfQAh1WVcXpORS4HuNTR1neo65KtFVzn2KmKidzPh2M1o33
onWj4xKN3T1EKwEgrnUT9xTJKx1yAVBfh7ZqoQ/oAMx2qBm1fJXgNvtTxBfaDON85HGLm8ILTrHu
01z3gFczKQJh4ADCAfGJ/4tEsm3ZOkzL+8JyKmxSsTr1hhpDCrY+TKfZ0pYPjlthWeR3YEhpOhOM
5QDEPM6fAWTm7Fca8PCY82n9lEGK8tUaVGsXSBHF4uFFtc0OPp6lTcJ9KzrTEPtGtM2BYCiBob40
PggGbCHhJbl8h69uLKhOuuBrb3l4MMj8I9/LSlVgbMbAR3hZYfI+XaaE9AIQNbA7iGB0OhQX65OL
Sah6SwuRX9kmqUHbFCt1s2eqg7+mnSqsHew2zTtdZ4FEyyPpYgd3v3G307opAucDO7kf20D38RdU
PJp1gUVJ191H1tI122IZnZ7s3JAlke/GfFrLPFvohaqgCUmxkeVGGblodqUxwJVpHN1WR6/vi5UO
kT2SA4cTCb4CkC8Sibk4RWAxRvUzUPooTjJzVdEktDzayIu/WE7qv/FMYJKrOxjrG5GvtjwTGWrM
gjHrV1iZyt71EjThPkV8keyywWc14fEpnrLFNG5l6jGRmTiMgf5evaCE1+U4LVCFykNQ8cyECOUm
piAJQ5YkcbHt9nmL/APaVv+QVsNw30HD905or/ZOyArmdGHnGZrMgclJjqU7obiuZrP7KIF0JqFO
kmFHBOeAEr4Yaeoale00Ows1anptwhh/96yuRdyKB5vkAIAwGNEMw7iORQNKa46G+NFKA+t9FlBk
BBiVmxZunbWtJntJN54xJktYm15EGTcWsb1vHAtkJI1dqnGJTLbRbncd1RPyw64mJBUzSJEALRvi
9kbQSsDnLeiFEMxQx5+ZVcTJjvGDXZ8ubQNldohS4kHaPrfUzmT6PVzRAcfuQtOjp9olxiQLfSoS
tW9V0lY7OTUKhVXE9OEUt5pTnzQWQ6rdqBJLHIOetvIafS0fKYmltZlkMEKTseFZGjh7eZGkbcbn
utGJQN8yaXe34EyeEfIyxryTqGnemDsiKHMx9JGrPgfjWZYUfYTqz5oe/aSR+VEglVmDFBYyMxNJ
c4lOb9H5XztawxDV4CwiPapYBxRftuXlzceHkpxRuYlNofuLPGDO8lzNsdN/+K0oi0+S7xaCySKZ
wg7E8+1IZiNiam+CdCaLq6tA7ziMNctcM/UdfYvSMa/N6TYwpji51CVhKTxbzE1JrIY/mvbUs6oc
AcriuclcXKOVYR0G5jgTc6gZfl7hGxUeBtMdaw9borFERzAn2XAWA8jiV5ptOnoewYZxZH2mBj6K
Y4+RIAPf049YAcPKc7S3rxrLmKAm6bJMNoUxiKXZxqRtsyJBhujup8DUHZUoJnf/wdMMZFic47S5
qRsbgZ6vpVyOJZkuNix+y8t3k9WMLCV9JFn8mqxITuNE1ACNc1Imrg1QagjdJ1mxh7LRDo+FUFl1
MEtJhnk0pJnYxBEC8lA3HIVxLKWMMokJnBr7Jut4O45l1g7UylTMdAaRnIj0ndliE3zVndubO/B6
tAK2NfLR9G0Ze9nf1WgYJKGR3lxcOE4tmu2MgrJteSeh4J5jXSYqFWlVEd2bmVzGLeL2UR1k6lQF
354iZZcZxXQ1gXZyd8rPE5gDuZymj34xixTwYFw4X+AAWOczYD8HDFAzjdsOe6zkCrlzeZMFgdGf
KiIZ3mph45gy8L0PuwRtl7ftl04N14O25CupNPHw2ULoVS8klBXDhT3kTXyOgdOTJxlaMuRqlRmA
LZlYRk1UgKUGPMKjwrxlV7d2qxEY26SYnJqLfp+dgtDZuSawJk2KSyJ6OC5wSinkll5OkLKmLgBJ
8loNm7TocntLfFLKLK/D8T6nnDgiJz5CNbxL6W49kXBAQQy7tmZ6nUOJi1R+yZlh/nQqhmVrKzEl
ncDo9nZpLrzJvg6Ldi6vWsalezk04BsY6LDmGrW9G8epOQETnx9m0yLHPWqcrdfr+mQcq+WhzFIl
wkGAYPVXbbHsYEhoB0dqGNuOgbNn9g8tuU2hmwTTNvCdS8DwIDBXb2ptTedCdNN+7Lz3Wmfginty
bTyTlSSLo3rfDE28T/v5fRmM/sAcCBN2RMB8iObua5PO5TUh3dMm9ZQ4tsAwHstJRU8zelS8+RUa
QUQgJCdvu1wGsD4WySYnNYdMI3eg63keSo/UQbQZyx3dyV5vu4LZ98atTWsVeMbuNrKDfG96i/EW
RO4rj0l3PdvC2Fi914Rpa0OztYZpM0uD/OLZz9udsoblWlc5KmLt1qeN2zgH4azpVjbNXDX328ZY
PXmLZVxFUCA2dQNTLPV0ezu6QxVvEm8wiLgBInPwO/U5lEQ9c5qr2CdLO93GQeJcAlUySGHIHyBD
AceYDfSu3WSCEzNI7rbp4jVtXIVkRhW3KH70RST85qLv0/YEWAmHnwLrb6pjc69MfNJ0kNgkGcSe
6o4nxjLxWlL9m8m56OXt3EM3FZXCGx4rfJAGQoama1ErzWX8yMvbUvkP/ZMpSzgMxiwvUF3WhMbo
6EukiRyuLVQ+jrCu4TDeyxpoAgAK45j30aeN5+M4BQkMwmzB4ovIM4SKPBy8xNQPeTQvzV4F9rPD
ETccB4rlsrTiVW+WwwnxF15qskJ892UIIsh8M9u6F3TOhcvGeWB48oDovHiCTcv+kQ3WaT57EImK
pnpvAjlurK6vThGz5yelypFyoANXE19820fQYZZiKnepRdsPBKBN0JGU7n2QNLRg7FpVH6JCabuz
Urf9lJ1MTiqbLCk5OFWw9WPYamGX4Y6ZMW1ug9rohy2StCzjtUv7DxQdmNnKzqCnzfHUd8UjeG+P
Gid3tkaWOScOHcw0xH9qkt6kh8+UVvcf9q7/1Pp/w1byVyNN9fL+fZ2//td/lPnWbzgpMWDSlaeM
JnXiH2W+9RuLADNMNAVAH9Yf+WOUKfkTmpD8GE5M4TLN+EeRT4SGLWjC8u8YRBGQ+G9lXvCjVNb/
nNF59AkcxyZcw6YBSqX/7c+/6+uCQRls7IsUVdjaGTmKqABybaigPvEjRcmLuhO2S+73RXbHoqG+
JCsOBh87owKG/hnNSODld3iMHRt02oqUofoEL7MMK2pmVZffyG8AGjdOIcCkdgNaMF8Wo0cXw1Gh
3ndtKdt7JQZAN7GRoOzEQrKScmLgf2Tv9Lmr0Yq7QwLoLW2nrjshdgcAzwq6NLaza45HO4nxr28Y
OCLVrleCD1EQ5bVK6vZQFqCCeW3MQwfGRB2mtTiRMfl6g13qrZuR4CMKSOeXrIKlSZLBN6AQ38o8
x4iePZLIGBTHDNaB++gj5XuJ+5rFZe7HBSVdKa9daXe7QLdB1V7WRHRvWUXvqW/gBuGvhA3thJwF
IV5a/C+2GbWBdTN9QzNxWKqMx5ZiFrBeHAB1KsrVcMgXJVxnU/ZDk5/T8y+clVdXWFdlq3x1Yxp6
kCuaR5T1+5w46UfTGGYKUHnMVlMIK3t8GyvO1jdQTO3yqY7bSu+J1rRgelNhiN+ZV1lbvSpaC58A
tOy1DTugLN61de5e0f00j11Up4pmRFQk+65zhgsf/0p6RfOJcsLopLxqOmLGjthwEYumcSn0vU8v
5iOVIqu/oPhT7J0Uvh6yuTiu72DTRKetob2tqUmn4MyVfCmXKTtOlHuw5DS5Wh0zvF0SSWXdanKj
TABsng1Li4EAaIQwr9cu2EYwpQsuggZEZkpjoCCfiJAv2UWrWYSolDyMFR3VM6xZE45Ht6Uzy9wT
saWgOvFblIfBUgeKgDHD6hcoHmVUc33ZARAB0hrxdjMoA/+M+YsiDsO25pXJYnkdsuDJNc4GSkFO
MZHrX8uIDITTZSZU8dQlnyACN94PHBTU0Lf7yPeG/MhQpilPaFY4D+7UsC3Tsd5W1dwdxp6RC3tI
DfTdrN36XBeFujQoT/a9Y9NjHoK2uEQsveZ0RbAR0RN77X4kKuJWUx20oMJ1e5zBJn+JVa2vUtcD
YZ8hHb30u2Ygcq4USBoJsMy2RZzHD8Iw6HSryuFalbwSu04XxsEeh9pmKtjmt7IKiAlT4M1OasgO
X9gH6xe4eO5TxKOFftgzqDS7nCkuojPQjIih0WCFS15Z9YljlQUhghDrDMhtQYkctssy4xzpQv/V
jRx1N6PnvfQzrnRLqwyeC0Ik1RXNfT9MRIW+KzmDnUL80NuIXNchmMHbNG0AfTVQ/1kVbGvY0Xhr
CKLiyKqgzKw8uIHnM8TyEuTU7i3KL3GgfdDP3k5xyF6epZDdJM9Uxwz3NqDPQrxUTl+MYDfkhnLZ
RXO7EAGaBV05VJ81ArsVzGlkkUdiHKe5ZCLwuMQfjqa98se2RLPUT10SzjmSlOIsQm8r+tB3m5mG
ykQfw963ZWtygp6tyd7XAemtAEQ9Ln649GZ2F8UmX/PCAqAzTQ8FgFwagzYpcVhmHbxFJvo7pPNo
tOD4NhuqGhD0nVeO6r4CPlLhYZHuROUQQGB7CPqhdJ/g+FXZnY/5dt4PAILaC+ZnSXuBbntJ4Gmo
VuRhhWB0uCaocJg4eab4Y/GNF/S7BJapCMn0ywADJmaRbrxjEST2obdi+ImVWTwrbi6Txxm91Fow
KEwxp9aYG7dExc8bzj40SVDdZnt3Zl3QFMEZLr6suViwCp36mevfENOK2HBcXHw3VgvJ2PcH4xAM
JhKveeqeLGuSG5xgnLQNayEeF73iPhlocUFIJ7p0LoL8QWnHw+ejGY2ZVEg7WnzmFqiAhw4TU3HZ
58bV4NYT0RcyO0Zu6R7A3PgnZs3sKGwwvT2PGrlvD7R0i4p12ZpAWI8I1arzgOWcxiMuq7usxVGw
CTjp7tCaWYAxoJOHUs7yAKeAsRnJDsHetjhiJ1KJeycrbhaTkVAVF8MpWu1P1zYw69cInkL0u1DY
29Y6CVRdPqB3dIszzbU+RJb32ousaZ8BhHK4HNJxbN4jFBzVRZ2Q7Ql31+OG003vHpjgq3STVWy2
T/g1faLaSlDTWKAo/yKOzLkdv2dJl74QBy+NR3ceshjGUFb6YM5TA54nO9zWmnhkQoZLHhjUGMUR
WYxd+WUG4gWbyCRGuBrc8tKlz2xu7RLLeih9QNt7mCicsvEE+Bd5snSoKzPW0qbQ/SGVnWZu1wso
o0FKGF1Q6OveAUiws8rBDLbMrtLgxCXRzc12i/Yx3hdVERqCcmAJIKAAjvKf4QKa22ayKS8RiELH
6hrvPEoz96ZvF8/ZrKdhWN92Ob8CmJrOIQLVL9QuC86SpM/2kTFpWJSOzm5nArjdzRCp/mV0Te79
sVRsM7CqoNG8dai01WWE/tLb66JHxBwliT6zoPOeF7XDnBsqkULKY6hPvVDJH7qlbHnpVT8MxfV/
xmW9Pnn/77/ZjJD+ShVYfLRVVf5wjOYnfj9GM/cSvu8hQkBaBNVwnYv/Lgn0f7PR4nEiplmE3EdY
/5yWCes3E7IC82fTpEiFg/KPc7T4jWF94JtQNRm/IXm3//9nZczwLOAmluWhH1ghCGKdpX1/is46
EVl1zrlrKI/rInvWWNOIOm3Rv5qV/Xhe/+OT+CCuBroU+yd5QC+m1I9KWuQlWLeNatCFU7smeFc8
8xX6CgLq727CnwznfhR+/P6ruej3wDt4AFzMnwRky0DkiB2kW6XIwkVZJZjZ9DNjd6SzYd4lrNxs
STT+5zYwHv76s38cQf7x2Q7CAZuMXS7vT5c1AohUKZd1zaQduyW3qQWPLTqU3CY4zPwXl/bPPg2h
CQ+QLS2HPvePN3Em4ahkyL+tBezeryRVlsk2nnyO8FM9NOPvr/nb/P/ij+r/eF1pTfGryTUTcS0L
v39kEqHJf8gxFXhpgZacEIw+8x7tLHVOIo77Gx/i3jUR5NYvPnd9QL4r+NYHiO4aIYes+gIT+FoQ
fveojq6T1RnJ86MrAC5iknEyemSpa71x7gPouxq6//ou/tknroq81cvoSMgvP34iXLyOVOFiS5bc
5EKJ9olnKtzxjPRgdSs4PG5lPA2/AJ8wE//5F0VwajJfl0zYPUgOPz08DC2R0GRyP/ZGV2KjapeU
vUKSQweNwHqfcHhdqMqIAkAi0mn2olfuCcJc8w6ec8yJwWMsHTaOq2+0sUrGS+FbH6JfxnsntXpO
jEk7Log8MyYlWAGrc9KO4ozk+aF8nVqP8Nygkva1AcV8BhfeieIeOze5Uz5xQ+TZkwFMps43JJc7
MxzZ6qHUVzZ43xsEKv28MpzLLwNPBJLJljDyHXST+tSQFaVxluaMd8zEw/Cf2+xxuxlrM8aebCXa
GUlVdxvQADDW/N+Ba/M3+pr8HcXGwDnTYCB0muJCqIkW3CqLRClsT4x2Qtrv7hjiWC/emXTNj2lr
kFuZiCS7YRPv3C9jUDv7yW6bcgtnJbMJiV3W4hsO+BZz1ah2BCwDxgO34K0eqWAcKdaLkhGg0RBM
YOTe8jxWTqLwpLOkh+ShWU94ldJqryK6qWvPLnuOXZdFpsXwKjE1lOJ+oo9eHoKug+WTGbjq9uDq
GmvXSRpym8WM+0sHrwru8hVJSVB0/6GYMutd7wdMDCrBpJ5qgwwTadP0cJ10jOAZ2qP9YIEHYNo6
x1l5Qi0JCXDB/a2f0irRaADo+InHwFKdFDQ2O6+4dL5BTdvJELrapXNXqoeswEMNFxUrG5ps0r5r
Zt+ZaZytYdIOAz2EqNCHstHOGtSx63EDqC1Hj7EC60mZgX8WmVNJ0dBcZZzvWqgPlZ3uVV8kzjZP
fI42oprdiXXw20FKm72f3ZhOkqjTwpy0DUyYPnoIXD3gQJUQ1oM4inF4EZ8LjjJoxQquRxmas9Fj
zle/Hxx9LRz9JOOEkG3c+TI/nxqrmw79twNoUyXNRMTBnJnxErYEWzLA9lvuy6XgEBi/mYNRiVvb
nyOLlIwksYG9Ntiytg5B9NMjRsbKDevAbJsteG+blroZM4khkgOzovaAK+Kur7zPIbclXfA+y4KN
FsvE+xj4A1bEHhzshjyJ8a7wGo7VZmx1DSkvkNxDDCb6UY3BdKfnmcjtjpEOpM56YRRIOrRxG/vT
9FhbSXMzkN5FsgSTF8RewYjVxc+z6CL3WvfJirvoUCzCyTZ0i0ip0kZKTiBVhn1p1t1AD6yaYY0h
dyXboUBnpUgpBZSBJ1ELtLNiucdfq98MMYuXoM3yJ4tl5K2RwTxwLI6mb+nk+XVcKvO17fzgPdNw
syfoEsR/5+3Q72dUnx49GB0x0ihc44sL28Vah3bWG9MFBoxYr+zbclB1g/Qr4HoWldfcJaLHSZYT
RiYxImTZJ8wXByIwLooXr88hi6zOt25jo3YunpsEoCmRYE7kmuXJSPf4SVD58H+kzfKuZ7iVYeNC
cd1lVUSnWYHv3WRl4TwtQVOpTTNkKggLJ42MDUVB/VBjuKA91/MPojYU7rApqYuHDKJ2RwmcE5Q4
MgSCZ1+6JV6seCF2yrCjxaSyAyUc+jLjxgWFFN1Og0U8nYJyTfODeXpnOOXiMzZRy7Bpk9F5rP0M
S0CgPKYpbWTgOu2awLvpCfNDW+A3SIAbaLnP3Uia1o7Y0KTY22kVD5RNyuh3jrUk0By6sqjOolQ3
xYUfgN8KJ0PBkWyBk1+QoODSnES6e4PDMFsoJjt14nt1ra4S300mFOK2EUFzYa0BIRwXUl/XKHgI
RhVD3Z7OjH1wgtozihq7Infn0MkpcPczZVq0rcaaPKjWkBa6RcLGLyzG19Fd25XVglWY5AuW99Ia
b4H/EkVeNjCz+M81CyqiEWDGdgpLk+G4O+e7RDl2v5tykibIoTXhO3wE9RgH93HtxfE5RBo/Otrw
f7HKkphlnTGMRRYj8cipd2F3Ywsq09dF6CW+rU9E09TUZ4S2N9dZ3df2GWuul/AiVjUe+nhYG6GZ
0dVvaD6yc4N1zdhFnAWnNgTabZZn2q4L+4Lfa1keO7QW2DMwLSKG4EyS9DdZGg3yavScuNsxTnVJ
oZ0LRPYRmeM+40cLDHNjBMnQbWLGyvErObm4Z1kI7A7wxqCdCQLpiHNhGLsiIRZsSlBuwcAk/XcE
V++M8j4eku5TrXaNaUoSWCstyPKhMox32mHdUfgFvmDNCCo9pLOyvY1YVaRspMxmwxH/N85GnKfO
PnMcWO2BH7dnle8UpEPSKLbDbskcghejhu5dH0Et2orE9t5Gv6kheMZgy0XSG+SQF07/hOXVfkjc
MlIbY2r9t06XFetP0jWvk2Iv39FsavDUxiIuiHr16RjhVIse3Fwjb6KFQE9pP+HifIS1OPehoCV9
ZqWDv97vaclPVoxLd6WXfDll+19jWyI38glpTtvhPBiqbrmAnyTErTUr/6GLZzAKfu35yw6LAogd
+q8jA8sldfstgpWpuh0dxMkniy0DjxC6ORtxSAuvOEVpOxYXdBNpaNOwIDcvAQrkPrJ4EyuVGRVN
Q1FH9K+nOfDeY+E7j3gNgxend43LeBIld7J3xSUMWzDOTeYSfUnQDBq4FkjzTiGlsvZ9XE09jvK5
b8IlK/x2W5I2l2wqNqZlYxk9COkM3Xh9tFnl6fOu6g9aj3q9rKTNjpvObVAOx9UYP9PM1xcJlRg3
duT0g2xCGc+yduVFl0Mo4oSnIF+h3SEk0orc5d2GC3BeZaqQFwDjkmmT0YM09q7Tz8XGKGK//ToZ
Q2/sicyw3NfZ10F5oKUf5ceIUYpx6IcFrJLhdk1/Cjphzk6Zp7JwcsBoor3KdBfvDRqbSdjRwXTO
mrZzq7vEUf5w3mbzqM7MZGaZCW16ydaOJBS6Z6niKLGJgS50G+TL/8PemSzHjZxd+1Yc3qMjMSSG
baEGzpNIcdggREkEElMCiRlX/z9gt/+vu+22w3tHR/RCFFVkFZB4h3OeQ1u0c6YcGi2aIO/F46xC
K4VKLordAgn0fhEBseVTV5LIO2FWu2ALFLhxz8zpHef1EhDp4yxUpNFyDTc7NAeT8Cii0qmK6GhP
y8JADIAOM5JZKRvdxOAuJPX1WNd+bK7qVsOu8owTB4GbJh+5q0dzIr6Te1Ig0c6fUW41BbRO3r7w
e6T8vDyUXGJffRnodwv1NL+Os4yGwWCAxB6+qfimUwH6ue76QO3zLAO1MJfqpmeO+tq1NUO1TEbu
9ECsttF7x4oQTnY1QT99P/XySB7ZclqD0LfOAszHN/jh8ze2aPUzhhKDZ56hsb8fyI+YduGYqrdl
JMYH8HGJAzgVbnPDEDL88Fdd3kfWxlpgoWNeW2cBLK+LiWPK93qvusKOvNxmZgQUxPlLwuoCmYqo
tGbmdu88CEGOPbbLQQ1L0Z9GowkooDYGNVrqzvlG4MT6jOIdMRybEHBYbT568LZah89QyOkaRkQX
8Ipt+G1A8fEl8lpLItPvBOxUnW95J8l6p6qavQHSQHG2Cs0gQEUpwKkusa33bJLt+djU0RzPk2C3
ZNHbp+QuFuW3oRuiO29ypOXFbrWMrXXiWU4ge1eE3Z7FjaspudrcJSHXVE9Qlaf2EFExBtj1BybR
PbyVNGZ5Wd0huotQEiEDeiH7fXpulrZ+9sqkuKEis+sjhWh6nZjcEFIwRCRmKpsgSBisj360JTPa
3iSXOGdaCeatidAPkTGWvvlbYXGI7Ea8DTM7IqhjKrwkOp6lV+ck/rOdD919R/TWYw94RbEhEr1i
gDmD2ULB71zKqpbZsTE2ApIsz9zHJtmC+xrWj8SyZbMX7P02KbYwvmiAduBAADkl9bLcl+hTdezB
IriqHI+l4uA6PYbmtDQq9iidHvtpoA2IKKhvxAakO9raB6xcu2V/hTGthpsFDXbZf/bR/9ut/30T
uP/1YPDhZzO8l+r73/TH3/rs599ihth/gCdt3/7blDD8ZZtV2Qz0BP93t1nDr1NCNPUMy/AjQs51
tomS//+37e4vTLXwFIdMAjGrfBIh/yGph1XpCQfjMORJ5m1wnf4LRT3X3B9mEqEIRbSN0bDlY1Xm
4PnTTMKxGMnkpoGZsqDaTvWSXkfO4iIha9e2vhphViCdXLsCSV20ZvPF7MzmJfMoZ2If4W4bR4MV
YrRfiBzfAxoZ0O/ALqJdGDUhQEO+LFFc0Pp9AeSBmnpe8pa0yG5RX51ymAj6TnGmHoiEzypAe1ny
UctCGLS2g/fYBSyaybwJhuve1RtBWcDJOxtCGFWnwNML2cAoPDHSBGtKqA5329dWBVF1TilmL890
ju1ygVjSMvvR0tTnrbK9M8fWZRqPcvbJMc8ttNrOapI3YmTWZj9lA8ENeVPBYltXQ6IlJkVU52jY
eMpntVTXkbWQ7ew7FNa71V5WC90OAVgQA4M3lJCOiGcaGsJLMA595WhVL61hknKkzulvIOE3JBlG
pf1BQjgjE5JH9cTZpf3zad5CtrTS5V2mbYISXHJow9htUkcdVo88mAMlS48AVSsYGpBsmkfFUUUI
sq0Wb++7LTopry/WL1SZ7BDrWpJ1OUmtD5Phl9nbND/+AQzSEJ6AOBhWeS4+CjVCEor8Orhj7W9u
6gHz9b4liKniKQseirkq4qLYEw1PDOWX+TcgeuZB+6nCaad6KEumnEYQ7GvgXtEprMNJrGPqEYqh
2OnYVBJzTISdsY8GRWd1clqfxU0b+nn+MJux9x/Wip7+TI1i7M6hEMJ474acvCLMsAXjm2GNlj1D
Sm0fqsh8hr2MNYy4pisMu3RLmngk0Y2QZJ92/yDTfrVOllSivyrKaOiveN5b1ZEcIwTDNg1MiFjJ
rdsLoj2tF0g0Vv4eLiyKDhk/R0vEedTwBLD9Fha+XUAjSXO3zffV7JEzVLfuqg9AS5k+V64rhqsF
vbvD2e22G6mmZM/TNmY2Z0g20TkEI5rS3diMiizKldgU61Gzs5fHlIc62XmL1eUXppisZ1WxHT5m
KpCQ+n3WPFeqce3ggXjYbnhCv5oz2W76ZXqtVF41MYGKvXosLbwRhGUk3cU8BWN1CajFGQkkLaPp
1vRshM/bCejYsVlp1rleCzdB2EYp9LHp9PUpWlRo7zsuIHnslsVW+4CsreZeTiNZPBRBDoYO1pMk
pCyTHJiypb06R1rZYAPQ2bDu6VDb8kYa7IK3JYY+KJ/1bLkX7gpCeW8lkgT0LFrkB+EMKNu8QtUE
1dLClLEo8s5l61qVpJ+MfsZaUbL/PJuZauaniLgIHcNNmc11mqAkiYn/bKobZ045uZLU7p0fOofe
TamSDP0dNgXYVwOZONlRMmkCy5UsAeplcLY05OAP+3NtET19QKjHVx1XF+rM9Tw6bxbUXX42kY6r
bxybk2cTMZTZeUfPBB+krxUCaq4jJCPZOIanGvoQAUWdBDYSDNC89oWyK2uPvh2Jhu48WE6lLpX3
xUNrgCEY16rcd/MSfiW4gB+HT59vqokuuEg2GsgelVD+WhDz8dGiev1Yitlu9nW36GegjLx61bn8
gZWNkLtmQVQbtxjNfxx6SZNwvgm+OuJqWLiG+oJPwmshuCZhWR49BEK3juzRtSA0CW6ycRU/Gg+1
+xkK5sZwfudM+PQUqJ8kmAY3MB3yelc6g37OfG0+ekEQz1nnQZBDyiE/0NTAZSoIHpeAEzr8N8CG
9DOUxpDAdDDCpNc5XD5EFnKTkiWFRgfOFk4ed5VkzDfr8hohI4R+p32xxNy/s0d5n+Z41uW6cYrc
IQzPnUFM3q4kZkKdG4bQw3HFgfV1YrjQMkVUxWPTayJMJ8n083w0UKZiHhgWes7Ec1+APheudZY6
muQC+lzbyjcyoL6iGGZU3tfzsGKv2EboGcC7p2qbq6vJK8TexxPxMH4O3sHKMYRPt3l8lkl57n8O
6TFXMrBnB5Rcs3Ryf5ihZKC/2P6y0ZYJZSG4bKu8Em/QqN0/C7LP2sz+rNMygnNvhs/qTW6FHAIK
arrx1/rus9bz6oqy77MCHKiN781nXdh/1ojBZ70IDIkMV3smNeuy/awpy1k4j+1npel/Vp3rVoAm
n7UoPF2U9MNnjSqsan1sQOXdhxhhn/PPatbbCtskqqlxk63cDT4r3xYq3ZvDWc7n/VkbN1PrQxn6
rJn9rXxehSmufAEV+mht5XW/FdrTZ83tbuV3uxXizVaSExLsvMBApE5HIlfdgR6het9iQXjctEMS
HAg3G9sDKavVk/1Z92PPoAcwYRV0e5Les3NDJAxtgrdYgqbBG3MAbw6uIM62xlnSQ7NW0gYigmA8
bgFY/mBQqcVxnvzxfqQRfSSsC3YwBdAWvJ41NCt5OIW3FAE92ENyiPFZQAFhcByS3riD3ZAw6naG
4GaYNXqJalbmAayffse/47Ku8Gd036jkUCAiGCDAr6l0knNdBTPdvK3sZw9k0vey/izmjafuSCWw
ilPK9L6KR63mh4AF0ruTLuoJCqtizYhTBHkc0MLxwEzQcU9AZvQNTEne2a7NyJ9xGPHvkKybt1CJ
6H0dZPnopFpe2tnsftVRCemJYZv+AUaTaVGFawDvMhRJVBP8w+jDoxJRSWmkR+hykbf7sE63D9m3
7TNtBCrsIXS6au9sD444t8fuu0LtgRKe0DwVi7qJZibOeEPPcCzRYva+VwLQxw8DLKVsnNgtwRju
LS8f71pn9OgrKWh+SjmkywV5p9lrzbYNrQWEhTFuqKQoBJclVHtmNEgaSD7LvncEaqBuMJZ315Mf
Ee2CVCOxiVjeFMfVnXEIQVrMSchNy45Y8mJd9W7lYYSXDmkZHouGoa3NlvZgt03inSVllN/ppnem
Y9lyy8Zie5wiQJcE+K5+Pb2SZuFfDrnDPotFsppjsy45Wn88IKDWA53Px6Ia54QZTdoGR4hUTrF3
ZVNeW2mti6PtwXDyoho3ylIUyV2FrAtNZk383S7UzGKoQj4tJrZKXywrdT+M2KKVCMUiWMSxtsS2
ObVodxFm39aUBSNy6365jho4Urt+cZkaI71CgLhkrVvF7biyf+oaxdAkq0if3DVmqr+RBdlW597g
Tky9WUNNuzYKgzdE8x5esXyw9iLLAYHlvKPDfkaJeMC/p8tNmIf3oOs7BE7GnpefOVq4m4rwryQu
fbU8aFl2392S0fhu0fP4EuiOx4cXuZUTk6iL4ZWimTpV+Q75gzNZmpqMHr+6I29SfQ89Bvh2mM+Q
uqkZvD25T1udnYq8Ocxo8pi3g+5zLjW15n1K+MK6sbDQVg5oZ7agt9a/TzemCTObkaJL+NkPwew0
2jO9WJ8g0+untUsn+KtGIhoVWSfkTiSmQYWEAPJAEcVDKGJGi9irTAljzZfBHXcKuuhbXgUb8Tis
PYgAtvIhrknmPSnTSzz2QowMXQNR3ED2I4a0Fbi0qNfws+2YXVPQJ+DwvzezBJ6cSj2+9G0H7WjJ
7eb71Bs4/RPDxnRnekevB8MDjqQ3fMaMUFtMY/EyN1UdJ2bhRAulsJ611yf+Qye77N1E1fi2rFMK
Xm0p1nvpdxVW1HVim51B7bP2SJoGynXZ1/fYTRPNpq5ubJ5uWyImo9TkyiiyvHYOkRcX5OSNxH/X
aI15a1eDil86WBl9wXBySnWZx/Y05d9JkRQ/M2ch3juKZj8FSp/OVz3GW6I2i2kman5xp+seTlV5
9N2i+5L7i/quIDqHxD2V01eflcQzFPb23Rlny2JK43FGDcZpWXH1xZeOAIOVsFseFUDgx+I5J7MW
BEDOpROTGRvde3Xk3CwBCXZVgVVlm9HZ8uT04fgKxRPo+6xbQlZXa/Nug5TVz227IltG6Ja9s/3e
6J4QMlE2L8z7diOrim/QD9W7lbn5ewd84iUttqQsQrHDIh4CmV8RcEdHyB/XD1VYNG+0NwTb1uE0
3LI77F6iPIdPuq/h8A4vA1SLnscA7dsukTDs2CtVxVMxR/6TqLX1LgDdY6jrlHxZnTDdgs4dLvsF
I2B+TAnyfGDRzJK5pty5Rm1cfazTPD/PY7q+BzPTUzJFMW4OmWynIxdWdRHU7Gd3bTkyOw7zxGQE
A3nQQ6dOjC9lG+k31EYSpiWVH3GPdjaEx9CuxhEKbclkkNVDkkISqv2nHu/idBPlUPfivCmj8GKo
eoAM0Aflx2TNWXoQGM9/0IeR+L2SEJvfA5W3gtjRo9wOsGo8ZgiySbdRPn9QT2FK6+mU9s2c1fga
g6jXz54cqNYbO8F20wk3/d4Vo21OXpcVtxTFjgPoJ+E9TgbCCg8gdfX6xZvopiD7Aw3l9Okx57jO
0jl7h2O7ZhG3cuNmfgPfsIGROlzyUCVFsV3DDPStDpp92FIoHipn1cl1tNadywqh98KHDSq+/aU5
E69QJXNqKasbLJv9LpmtpGUbVmQHd11T51nJWd2lDX5DyZuHsv9Xstf/Jmp/tz0mX389UrtS7z/N
H8kUn9/x6xTNCmDssU7myvYkIjmIEv8Yo0E5QG4He0Lw9x20czaoht9cK+EvZGORGxYIQYcMg5Pv
+m2O5v3ibjQqwWBO4jchrOW/maO5nyq3/xMxSdREyABxwUh8K/yof1bBhUvpDShxYtO5AWQtiyI7
LkgQsWL4LtydvbM5PpypZqlnIe9B6gsb+I75HlFIdDG9fwzdyRwrP0mqY4LOdKQvSQn8JGEbBXGx
NtnMdKXAAIKLoNj5LLgeMqfC2QwkNUuPJCESIGq5ypzGBE/uVgjgVi+tgu57RBjOYD4NrZ+EOwUR
ZVZaXWLLR2M9lOt0ISZiYjlzA4bTQ4kvchd0Y2PiipXG5SQd97l0e2K5sUDaLLnS/DFMyuqnX+vg
PMSOP+ww5RyqiYSI2cXmTp3jhWzg+1UR45nkX4xo6ke28ADoQjucXvuCQKuxoFjZ+fkAUlwnwfiW
KqCssTcvxYDiFYkVivra0DZ3OvpgpD8+zYEl5aVGhHsc2DkjaCYew4+VhlbOLbmk2PxEF34JOo2e
mgkEEiSrcs0DrZ77re6wEQFGzMWFXBb9jSxsrGlVAX25RppLECgAjue5HFR9YvMKshCLd4ikN0iJ
uhhydyQN14Ttvh+c4TVHJnaJOLr2Y4TC4brvx6C5W6eGwkFXK2BZ0jxZ6DYQuOOmw7KRy+khWfvw
Ml2D/rWlEG7jfAzRvnehUmglEKMxFVMUoDuAqs41mh77pqWWcmNQhMwUMcGYW594YAkj1+0v3cIu
XgKnBlIgyz7QF6SgiC+shHgct71b4YlCX85aIyt5Ijle02HGgcV8W/JPIH6TnfcTf/q3enFzm4dc
3tdx4BPVvKMm9G+nJmJ9ltimA58WrT/Qa8z3yRB6w6nSEnuBStnJn5wJ+Lkf4gZwG/rrnVep0n1I
pKp/bqOLH8gcpuQcobN/apKRSW9Pf3xr+YggDmZxTBZ3uTc7Z2VRumeoSanWgi7xr921GerzpbEM
gOMy9V1CguXyjJuSiLSwUUsdC6JgnhfSiXTstJbTH53MSZ+6PjOG4ZoTPFY9xItjI2eztVLW8mqv
mn5fpEVjsbU1zQ1zbLbxhB7yeYva1rdUrXiVaf+qDs7uGr6BMcYGznVeTIympD9eYw5yQboqtEk7
wiqWbqs22nDvo7PJjsE61Rf1hM3nGOb8w4eghdJCOJifz0DEt9JCoaYiVChfkYeIIVDlvi06elFR
Bcnj7IrqwxY0H0cE+lRDIh2sl76PKotFtialp2UjifBrkI4+LtYUvWg6QW+XLcxud8KebK7DtnvQ
ZrGvifENXhNiBWZ2flGyzduMNWxB6/OHSVvR4dUtV8z+TkVUdSvUQOdfDnHvpbIjpr2GTE06CEax
frXR7ti9ZX1jg+UxBnV6zLUFu4yYqb9/HbbhnO0JuJbRWYMso44XCIQSAcxwtqLJq/aItOASWtOq
HwmD3xAEHjPcC9fY+YffmeQ2B77mxRT6yRJTZ5biIXLS7FuYOJw+pA1I6u8MeQXrMtuGKtyMeAoe
xr4Y1LHXYTPc9ZnjMW7gnL4P/UKZODJLyKyCcyU8jF6XHPvV03D1WQ9Qum6pJlv6knkB4W8u/I5V
M6D1errFAyFu4JobcwgBp9e7NQrVO8PH/nWcIyipCbUrtS/yAEYNs+Rm8yfxPRxhHB4oiKP2QTkO
K/E8E+tXSAjihWxwDtcxGSL9hbFyq4gLqAnWwdbfu8ttZeF7O8JMK5H6OkFFJmLOcvzYldhp4xlr
0C0SowBfHek4TXcA4Fqre5fdht7BeFHZfu0CWMMlYqPlapXJQhPWmea66WqCiFJusrdO817tYSBI
fRFYm1xqwfoSp61sxqNrkZPAHr0N6fbdsbfT3bIau4pZzjLXrDry6Hd2NwfiPKBt944ake6+C5a+
OEdEpF8NORb3SbkocVmrubb3GZJsbtYkdB6XfPSrs5xz63pBc7DeoaSaDEwT+o90TpFi5Q0J4dwD
BaHS1MHzgw+/m1U1JBJI/Vk9JeGlbdNP3oJoScS5IOYqGuOhq5tbybpmOmZMPMV+gM9yh9tiKfEn
caQtTZ4TOqS6YThZ2NLO/rcJ/dUiwXv57+q2628DgXPf6j+Vbts3/Va6QTpGKY83mPotRPe88Sr/
LzwGjAnp59iKA8kmEqH2PwzHVHw2k4IIK0WEAn5zV/xWusFOhkTGHzvgJvk6CL//YgW6gbx+X7gR
DsaLYIaOsHCwbGUL+3v1ueP3XH2DelPh1O7KgHEOiwMR/+49+RfS+j8K+YkQ3F4ENUvI/I4gHe9P
lgWvqgI8dekb9OQMTAm7+05Z1gWeL3/371/pX/46uE3ZvZKL5m4Ru7//dVK5RuhnolcSWYsGaFU0
PiCu1cWvm/+/9Ar888s44JNliHAf/bzYyNa/f5k1qucc7MMLTXoVHmpRDY+aFLrkP7xvG9Htjx8O
LwNUnTU4VXpg//nDIUGEOAz3Zc3Iy8hl4j6nNLicuo6NCtTqjzpY2hjrW3nuQrL5D7/k9qn8+dWl
6wiJNJlrRPxpN15wFQ7GEy9ZCx26z7YJsyUWdw/2g6K1AF7SLH5Oorpqb//9p/ivfm9Ydx6tDrcN
98wf314WwMA/7fWlddI+fwITMyXx5HerPOrBsZDcoFZz9mj0g/KopdMTMRA2U/MfrqV/vmrZblLa
g5tFaoDb5Y8/BbObBmGm88LgxTv4bfrYNha626L6LXfrL6+mf36hyJekSgmfiTe5sH/6mCfLyqAY
uy9WX7T0PpCnxmJBzjOn6fm/f2PRSPz5Q4VwuEknIKYHPkj3P7lNcM9bEwGVN+vipuxdPZX1lCsz
N0uoCXlWZmJPa7ICPzdjxeQiiNKlh29UhYjjlg1RnrPhR/PTTzRkNRP+d9IYYGiRJe1+q4jYAQxj
96aON5xpskc3BLBs5EYhpGZh4kMQuwpJPWRQ7V+6bQ08J0ywL+zMCouZ3MjO/k4n680HhphUiF6S
I6Jm/8FYCbYqhFB2z2TXWL7rdpeJa6/XoVyHK7Wuy3wENRiq49QOzbewwo9y3QFdre/DyMqeXSyT
AWPTWegzJ08jGCO4LRj12+5427T+0B49M4VgrPwIhIgF+fOLP9YVFavj9c2BQPWEbTehGmRilZX+
AUgwl4dS5OV4ziLHPC7jxGieKZ9V7sqisoKzRqXdOdnV4LZWyv0ZE6ZsfKo4TQYCE9ItJCYhbRkx
xjI+Mk9d3cu13pZnVaHGtwyT9Q/DUJ5hmlFOQdoUrO3km21Ckb4Pvp88rKO0+hvAKcmAWcSQnRHb
eHx5Y09EuGTtRctQKxOYAahYWejxsLHucZB2TG1tVq5dtO4SCsG1uKNfIdyQ3aBVlhH8ejfpe9s6
LE1jgD54zYTt+cZa4ReY16bRKnfvndVrwupMTLLqHnJh7E32TomX+F8ABuKZwfTdIo3uXZzm6rIi
w6UVrAby0cHWVMisYfhKhka6RYBVS0Bv+FiVKVS/PsY2mtjiSKojHz4d5meGGGqVz0gx30mD9jkZ
R3fwdkh9B9TsZatTksjGBoYmpagjZf9IL74lltFPmA8krQNuBkf4pJqN82fG2fhr4plkjIZepHCb
zTLs54iaK2y7wqrrJ4b67Nr2Etg/wWm6bdxm71F+QtSpaP/a86jtGLEOfSuqmyyiG7gcR6T8p45h
xMe06GndSdeE19ja0+Zc21X47JoxbWgw/PJnXmon/Whm0ttuuoW2dGfapAlumYpat6ASVXKaOfWy
rwsY4hZaYS2cU4BGe71LtBzveTbI9JbsNWvd2S3egVlTM6NxFCEMpN5bbd4Mh67pOXPsZjiR0B66
V72fZP6ZmiIzEjxI1BdleGrnl3adtS9+4Yh2V+EhVgd79aEh9XZUOydrmoPmPc0KYIB+6s4r6xLf
5q+CRmbJF5Hnlr6wRB/NsY+QCD8tUz+6j1sGbnKr+oHQI7z0Qr6QTSfdx8UndexHRFvjf+/Y9IGD
IwEHYNRODpXD6FrbEZFDbHet6DoXrQ+CLUFQ21+PUV+VbjwK2uqQXtCM+RPhPIamTRnSxR8XV6Oj
whqf4lKwBPiqK4uCm88yQ5RT27l/t4TMKQ6MqIYQWsVY3nfSZ4BuK3wcDMbBUsDHGhnBqLzzcZ8M
jXOFCGKF52Sb8t4mwOxuYA2LMNp0abTvy0bNPBzZ3PCsVvYHbCs7R5OcZ+hlOsK0GQ4E/rLHAet3
GAfG7LriZMHiZw9YORvVgR1S1Uz+pjP7yX3KIOkrLE9gWXMtuV0UCZW4XvChpHGXgr0mLHMc4RUE
8klb6NX2Xlp56R6kH43AmDMYOmJjYszhIJtmmyJNBmU4UK/dQnYfx3w+39lexjoAY31BjGiHQztW
dUqEQ1jL6nZyPY52e1Hyaz056RtMdHoZPEwJLKhcfx9KMT7ORDGQc5k5+c/MW5GD0PF0b/DpxXXT
SjBZdq9o7IehF9lhEuHyqvn4iAOUeYB+x+1Q0pIvEb0RCbqB3D1TX65LigkyxZf33OHNe11CWb1n
ztRg8jd1+94DaZljjB/6vJlrrU4ZESD4tOwVVITlieEYzlU47gHSqHcJrOUe9W/5ZFuDS5CfNfvx
CBiBCOW+VV9sMuHestn2ngZhTd85ofL8gHI+Cvc85mwFfwxYAci00D9OwDWAra5Z8DGn7CxASIUj
8UHt5BLiKwxDLyLkagTI/SAeVgcvPC9ijNo1FIzQs+RaoiickAQf+aU3IugKCuJUcnPAyQG8Bvuh
rjD/VIODpK1GdGXv3BQXmiA89HKlIF3uFuk5H4Mq+qvOGqcvwM7owH0erDA+i8Epr7l1khudk1Sy
B/C7xYpGwFA4aMkW2oehyYhV5SkZ7XQezt9dcG0FIgJ05bt5LdLvSx7UCEOijOUvEV+chQ466zwG
a6dvyo5R5U4w53s3k2Sgmdkjn0tvFpihoWnR/fiUGUdS5eSIn2aTveMELBqUkc2UnPjbhllQ2MGs
BLYzXGWFHP24gnJA5JiVFC/cMvAkJvIhWLMnXcWyARgYWyynkQ9up+b1+FkX/W/v8PdtU/DXaweq
MvjF6vcO/+0bfm1dXfFLSPtJAyLAYWEaoAv6tXMlFx49b+gTtkPX6sut3f2tcbWcX9xNU4uPH5BW
wOKBr/3WuVreL54fkQwPdMvjP+kE/03rSvr7H4vZrXxlv0mmCP/flh9bm/Y76zRuGnL+3OYrt4O4
71qJMhJzUGEpcYHW7yxjK3GR+T1MTyCV7fTqhkxt+9h1gLD0xcGXX0b3CwYnpC/Fvl/KiAyuBd4F
34D8JbQe+vVLQ1UJj/1CV5dtn1yRSo1vbU7tZze9cJ0H2/pW9v6ZA9vUNdh1hmG0vmr7RzPaTAsv
W+es3mbX3bvVmssBx8h5bbxyH9imjXUu+iNMRm6g/hCEpNIQBO764U+c7uzcsUQMSJWK0NX5hni1
YmZLuza9zUs3OnjdcF5C6IwqGdOFzaHBCvygXIXswU+/YJ6F2TVdwJ678FjvWVYUS0x/O+onC3Mn
kMKBFaCwV2SW0CwzRYi7ac+A2J2MQzRGV54yKS7bDubP+DYG4ETTqQOzHFlofdIfugr3dZ9fT961
Fk5cm3OXw8ykm/c6Ql68usNFN/Lzd8MhhyJiE/aYTRORIEGccTpMZAYMHbNYZzlM/Yels31YfQyZ
i+9Jn7R5wo+ZuSRl+u22BIoeRs++6e1tYDn02amjFCdl+bqQ/tM6+/6Za9MjzyJkE8RiO6rhk1Og
uUOG4XjaYS7eVxJLXBHkX3No5i1OyLrOz0LKAB5wjLst5FPXQqlmp/L0wqquHI/9iHyB1srC37Fe
1+o9j+a9FaDq0ljeChd9Mnbsne0wE11rcuzVcEl/190MqG/cWn4dkBomPoFEPh+y3MzrVZylUjy2
kw9SMflqQ45ArulgtHr21XrSHQqTYUQY4QXdxSLXu4hA7ROKNCxqijf/vExRV5apvJy92Vasvd1r
F68KrcfRQ+oxQ/7O1vZy40an+fCzZRQZrxoHJLE4guBKl4u0zcyHnUMjDSEdRNW2Zz5iH+IZ5dkG
Ywq1HHUT9X94jdb5YiqYByOuhD1NEcPs/GQFA7rkLaFTpJznWB8XdkJ1eBYM4sCnTCBUc7BLJOlm
3pGguJ/CHCf8PWZFJBoRys0VoEK4nKwGDJmnbpNgi2Ydj9Vo3yMjjEX4xWMnwfMUGZpBPttdsxU9
RwIam1CekZHX7gLrAmw5NvY90eXHuvveaRTzh0x8TbKZVc98jujiQDZxdGdDjzqHT0mBv25i48sm
BGqKNase3mYqHB9bv2zOHboOuxYH0gSbW7Jw6TWz5WwW08Mww/hc9a2HikRCI3ZJYd3c4SjZxcOk
nxNlXdgM5nFf7r0Mdq2CFSbmmxxjbSiGHcvYyy6fD8H0Ya3PSrw46F3wtbT3E2CuRtP5imGiWruq
5/NePkDXzuKq8oZjP9xjrdkJUR2d/mL2pi9Dm5+v3T029J0aTY+rsL5CMnWmMhQo9A1jemDzGQ8Y
qdoVxcNSvPdBAjzeR1HAFNlRzQH17inJ/XPWVTv45Xe6ePUxdyUpCHnEfQNVXaJeaAiZC6w1V9V7
HeDhRpfRYPQ0/Yxg471vqhgU9qHKuNPgo8Qo8kAdPzEFYL0bxI1A3d/CTl1/JtZHXejdWMqYRzj6
XJzs94ykOSJuRqmiy9W1XyRLIFnW8Win7zYrUFT3T2hF9b4NxEFaxRXmzd1KWBv6qrnFjWCW7CL0
pjuzBTBzuVRkte8w2BLNnOVEDnjHcgEBHLoCRXnCAbhu401CV8BstsV9vz5H4bfIGnZsqpBH1Udt
iwPXXQQ8fzwRC4xvHRish7O3SOKgGj8Cg6UztK7W+YvIzrP+BGQ/vPfc5pHifZ+lNMZecMpS66yw
E8DvVe2flxqmICbraL0KbePtYbPcGJy3NwCYwL21qnzvZHZnweSCpt3eBVX0NnLXqrq/FzaWd5RI
rx3PGlBR85uZIANbdWRfpUV3aMcUffiW5LIZ9REB31bUug7L7pq1/8Ivpi5JxrkxSbW8RbmIRWuf
k3d6Pa3+vpHGPza9Gm+0Rhhk6ym/KJzhiEFUnLWePRzIBSt2a9o9tBXoycWwHe9FUKKlh62G7Hsk
F5TF/DOlZ3dKo9I8uXgSXMVDVvhW93OcWCfboivOzEzPM/qdhy7aKV5MDfLAqxri18S8TxkUIXiB
Rdzh+e+mamBRZx899hReG36vGju9JLA7PWeajjAHmmwCEmO4AK09PCUy7PchmiXKak4ireS4VyxH
dtkYPm9kf5WBT0sj9ZVOIv5/7J3JktxIlmV/pST3CMGoCixq0Wawwc3n2Z0biHOCYoZiBr6+D5js
KNIziqyo3qakSKZIBoMwwAyq+t6791wPmOU+kOOtlwe8kepST9YjpvUd8oYYGH8sISlYTwEjsLFx
79pExAcEUTcDk5ozYO0h0X3PAAOicqNxW+yn7hyK4lcXZNxGVmb5EXmlPIEuMBHCiR6DRkTk2JYf
1sJUycTJ7yvrER7FKRt6rNmI/IPlmQIhjJbpE4p1P+QO3D1hoNvZE2cBPhCrQwzalnzBsi9CTVFO
GxF/Jo0fJAZ5so8VczKtnuG5vNAPJY203qHXSjZVOZypQt8UdbOHN/DcAP9gMKxCJkhEB1imv2fK
e6zoH3RFmLP3tySIsr1sapOCU6CxIj0Cki/zbEx7HQ8zMTrMjfEGi8t5Nwn/a+EHzXlel8TWVF35
BKDY389zNFHfYWqwesREgNrW2X3SJU53cEXb3XZwBsLCbd3rXMJb32e4NrGp4mV9QHCodmTU4jl0
tYLTyfjR2tbKhfrRCg/lB6eGGlooo8+ZRbtO5Bh6Nf5ZQYl+U0YuByJq9styzOShcWf31m+gz2/q
SfVPUS1cdSY6t76NPKfCveOkbP7zQDRxhpNnm43lIVs0OSF2HsucJdTH0VwmEY3NCF44I8OaE6XE
uwW4ps2KU4b6GFokCMhz3ur2OkNe+oowm2RTkkcu3IJ4IJaw1vtQIsmUYU7e+kd0O81eaKNncA1I
Zug7Un+Vjqx434MLAC/A/nryhy6/cHv88FWagWTMiMJwh3jeZ3BDsX3akl2U6MPCyJZzYIDxrT2y
cXTWXF4aaE82mfupCR4yOZ5jC1qe+jKbzzp3rPcQ23FakT9y4UzReG+0anp1+fRXQrEhYW53wiAN
5M5voctUy0z3qp2qWz5KdIbl6k6SnRjSeWKVSpsn2DXBWRrkPj2znlAVPsDyqR/t5JBbkv6nl4dB
4Uc3bMbmvqXkD4n6ZR45mudZ7RhXPaDlj2Vilk9KVtWFN+KHonGCtGD2uV5JOwAzSd0XW9CYDpEm
j60E/JjU+oAlNcwDPPuw6PeI1wBcgvA5mWXZhIaXPWIoeJ4tIzoEUYzeY+2dwOdsvdT6AJKkOhEo
kOya0psfjGXNA8Rz+JQwI99VyBCPrclJObdQmkdAQPb27ItHWQaKAX5lHwMRWVutRwN4RMHZamZK
vg+y+DZILWCSfh9duo1Gi+cM6Z2bi0/EvJyasnseh4R869tFt6+KuUK1jDszGrLLTNVn4DYrjnCW
PEbeeBYBd7/uoiDbuePwkBB4s8Gd3vOOBurCndwHA6c1vkB9SVoABVDkJ1sLni/2heSLHikaCLZH
2ZTJC1tP9w0taHc9kHA2PBKzEZ3RzGovkpgDO47POKHRW6fixerlUzqY3rah1Tek3k3kju1JDO5F
mn3N+S7DOU/uorTtbsyUnThKkzJsSD7YpfHy7Bn2c+lNHG2JiD6HWYqvnN5WPAR3uU+kihmfz0gQ
N7kz3jJeey6H7qZz2vbUtT3VgYYgYNFupK/6OA/ua7XWLTZFSiyzE8YcwiBmYwuKKLsccB2gPF01
UgF5eCEQEroPwclvZX7PYsqhmEHSvjJgwhdT7+2BfDwBUGguQXnYZ+RJI4OX0IXChd/tl9RTOnRU
FEFcXiUMKHcvJyRYyd7AJXTGJuuBP4qCcc9L314SwNJfZUmSHvqhINsb6njGm1EEYTLRjYsb2bdh
lReALHQMuFPgmdrqAHoGqlIAY8ov7It56SqbZ9I2nwdYieM2ryszLPh9hyPOso8t+MNwdtSpxiTX
XnQD5uoFmnCPUak5Ig2K+n1N0HZyLtoJGs7Rc+oFewnZ39oYDmK2vqRmfWh6LcNMVd2mtsQrRXFK
F2t6Q95MDrMRB/+cNP27o/IPMnt/1VK5T740zdt/XHypyi8/9lW+/WvfNQGW+Qeze3DiLlInRouw
Dv/UBDj0T2wTvQC5tog6JcPA762V4Bu3nGGwb7s23EXGiN8bK+KPVebNtJQSRq6z2v+PnDEPAB4U
RtOjUMWQzOd7N44ES0Y27eKf9Xlgvc3wruZN1vXdRzrF1W/mkWuD5scRM5ciFhUHuCVtV3jv7det
hRZe6+kM9027HRlDb0yv838zx/3ri0hbMEj3PQQIP3eJ7JroryWZWOkEZxsbWJCR0tz/4Uv+H0gc
vt3JKoElldQk5/bdRWBx+IuG1M6f6z4LDODHCufM7eTq6OrXV3p/O7j1JIpdemiWMF2aaT/fjihN
MjDoe6ee762hzDnDsTqr2vB/cxl6fOspEGjnuxvqxBjUknFVEnXOQ6+QAMAS6o6/vsj6l/z4/fO8
YISaAfNvGoLWKoD5qYEXLD12WvfoFQDUehRgzAJbjrTE91jm2Yw89Dfpy//68MSqmEFiGAgLI0bw
8wXtFtt2L50jk9Ni25VrolHd+Lu/f1e82hLFi2cj3Hg3Y5ddNYLOdo5D4mboxoCPY9+kB2WYCYVK
9rtv6q8e4n9djnb+z/dEavcyLIaF0zrw9mgmvS2FeXcNn4syglSQ21/f3TdJ0LsvDV05kEwEQ+TB
roGHP35pC6PjvprKI7V1+aFCLvmx7pcYpx8hQJyfE2uGqIdT5GYSNLJCO2oCsTHw0T+CJo6XcHY9
GDNxmcvXuoDzBHdhSrLtNKvoBsNTy0xoHpfXtkB+ivJZtccsRdKwwREFR4FWXD6qMPe0yvZQuTj9
sGIWrMV/tsH/B68zYQ+sfui2VoEPb/Taef6hs4zQNHIT3dNCbr0DEVecF9AkHAlsT34TZv6v355k
5WO9X7UuqF3evWfA6lemc3ssY2KTDCeW276ZCTqsKo/B0VJPf3OhWu+My5hoWwhQR5j2853l0PZb
sgeOSHfbEM7UfPD9aTzm5pQ9/PoZ/uu7xpUYD4CJtSWi4He/yyltUxH3+iiWZQEKVBkwcpPhNxKp
v7jIuqSzG7KFsEG8+6LwlCOWiKqjgzD+4EqjAldTWPtf3wk767tlir+e52WjKSFJ4f0yZdNU50Bc
HAfg7ttsAkCbxjFzOu3p3wSG/+WVuAAwANNkgVpv94ffnRcjajOm6pj6TXKRIjTeA2iud/zind9o
rP7qwaF0sPgPP3RW4J+vxFTZJiKqOM62AWqpAOeYSNX/Zn//q9uxUT16jinZ6td01h9vB9ol6mpJ
lgSZwsgMRHtQncWeUvbuza+/or+8Hc4qtgcFEOHYu9tBf09a15wfAdXNh2okkKdxC/mbH9u6Hf28
8q13YjOCYQ/x3fep1MJcKtfp0mMlAajV+XxZozu5HAtb3MHEmz9b9VR/+PV9/eUlweZyonA8Ew/P
z09QmbFng5Y50pLAfRzTo8QpWRxFM5fHee5qGKWQ2n9zn5y9/uVOOZw66NECiy3M+haK/cPvUMq+
i90mP7TCitGMC1TdGErwYra8bGMYZQPQmW7u7E2wqsEdsqw+orGig4nyom3wQpjmVf1NQz5mC31p
8AknMYnmxVwhusCUYxCKis/PrG1VpA+5tfg7lbUBge1NgGhdIw2St+2qZfdQqvc36VBRNlt5mbV3
IikJEUVxY9JPWRpSq4Pv+vhsUG8U96V5Z5PoRBeVH427FZC8rtEUpl8Tj7LyRAoq0nuk5BVwYaOu
94PdmkWYUPKbS2cz+8AOd2kCXpA7CIVdvJVWMTLwW6TeWH6P3aMtomFnBdmUnK224qvKSqNX4cwY
dAtrsM/KKYu+atdr3cOEbfklp3fShWme+WSf6DT+YpRpGUaATGPYnbiF93FsDVmYKBPma9XBzrNl
NOTQlyYgaWCCtD4GtYb9V2sswVt8UCu1mCqetD7QJOMR3++MEn/xPeI/XPJpUS6IhOISJZDaRXJx
XwZTWfwR/ORfVTvTGGY5y7eR00X3GuAGsWQJuWzzHGeaLvNkfUZyh5M6b8XwagJrWXbMYydIfR3j
Bwrv+bMx141FGl1LRUncb2RsEMTp8262zGw7jxVu7EiXzEjjua/KEO0HnbTS8FROCms5w4AVPRSM
rPuIZmqhXnZjIGp6aYaHdJbVnaoBnm9wvReec9QYWJIQ17qlQCAmnn8xyDRJj3NbZLeYGirnEpuF
sYOhYlWHxp9yCze7xLZe6wdh4K9l4seeV+uuNvfaGwUTyaFFFRVN5C1o3rU7KKdxs3W60jnB8s2Y
LvvLBzBN1qU/TfEzXrqJboyR0n7nyO/NG2bsxUMs6Gki7NPypZj9qie9JgaA1s8dpU0tG9g7NnFL
KED8rv04I9oZwklZ+BwchDpQ5VLvMzMEINA0qmZ4HDV6zPO0yHjFCw+UNGrmKf+K6YFlrc1zWxLv
WKi3BWi1hebNi5LH2mh52osnZhDpXZcloUts8D1aNgc5HelWHZUcBr1tz5LS4uIeyXPzmVYw3/PM
5RIAIa1fEiMolugLr8GiFk0V0u6NA+chJo/9oIwnh/hii4aYpAldTZrQvrjp5mXvg0z+APg34UUy
+/mgWNPACUkL5TA6NtO6XZC90Ob0RfMM/qiqjmKqwL9gU/Cfcl1gimXgtrj7wF16tRNDFjzNvTnB
MdGoH+nOm7AHaNRnHXjsvHisJf8WOhULz0Yqe0SjWqniUzbNyT0ZGB702pEXnQgoWTB0F4X7FSjl
OtPAMMF/0xefGXN6ukJPbXHvgi6lgj+SYbVJvDL6BIEhFph4UqI1zK6CIlOL1naAwuTwCSQdHVKr
K3v6xBEVbhHNaBDkWLrmZAukCbEULWyc39MAZyYI6wLGtrMFWZRGF7jF8Q3OsbLFprEsS10Km9yd
b/vHv/sw/+AE8OeJ/l+S3v9PHr/30/Ln/9l+wTEbBNLBGu/6oC2xUfzZffH/WDXR1OjoSgTNlNV2
8b374kiiK1zqLFwZ7vfYuP/nyFhj3lED0yxhyrmquP+OrIUy/afNd20MkZ5heQHHZtdFqf1uz09i
FTXIf0/VaOg4e2jM1nUvB3PycIkDkEPLSR1ZY0qE1+FEpU4ZvSFy3cbr7ZKWTqSR0TlXdjCbr8U8
xg55MoWo6UXKAVpx8VLF3URvP3BpDWuWa/6/BkNbb5m3EqcGOdNFPyej/cGbAkJ1X1VDtxkjlWFP
I/JoCOnuI469kb3XSvrp3mkRC4aM7Ri9TcvoQWtZAjmBjinZCJQNDDYlCFrt58pc7md8fk7oBCom
xKar6Ve7mAlgA7ligQMzqM+xA0T+UKUpM1aa/UZ9ASqEuJjBtYEILW3qGaE1LUZylH7JfqsDa8BS
VRpGbmxdt/R0+up2EwMfNslmEUdp9yJ94j3lOLpjajha9wbCHv/QZi4sGd0X40Me1EF7dBHhBzea
GTBCBshI1Jsc08392BG6cyz8GpFwgtlub5cTnyVXJD4jr6yZlmk0qUXYVxgbsDTP9XGq8Ymw8hW0
umuScK2DNbs+sVjSKYeDS6cD4+zUGaLYU4MJzJKA11s2U04czOJ2hWfDdz9pIxlg0add7Zqn3KOT
xRRjDeqyreZjlllq3Gq4QMVOJ4XqEaCDnMIDutfDrFD3z1jIm/YU226aN1s3RpF4P9emjG+Khn8G
QMwAtys5yCD58xaLkA1/wPoJSRPw36arGxgx5NbPDtOk2CgLWJolmVAQl6GdYItcEMXDEeKAb/h+
fSwsR2OXg4REfS4mueyCKh0wfLZ0vsNlbvV4imkiXGnPbw0G6JObHYZyKKYjYx/Pv7VIw513eZ5b
Q7hykPS2HXy6GiObLbujPZePQpBiD1Ykfa2zoPO3itrtUSzmZCMKWj3IRo6PuIir7oLYkOZyVg4s
a5mQ58RQzkVej9xD9OFC8R9srDwrn0BoKBIKFAHbUiGpOMyWZKbLIu6aZBzZGXnt6TRV0GLaXByF
z6YVqqgIgrCthHHN4WKNVE7HxNrCfwrKExWCepnSerR3XVI05k5SWMBMdyscwh7S1mhPiHT7KVu8
mFPKYMDcjRUWVKsGXMLIJO5TcizIv9pPUBptxnq1+GAFBRp7LWKOEoEYS2ReBuQP5oCRJq8PU2MM
HCgBj+8XCjNAlcYun0tJA1gjMqi3lmu+DFNhfM38tBME1Vsxo1e2/hFszggKKGakhJm89Q1+RDCS
72i79H2Is6JyLqppUq95o3Hfwr5a3a+oRmOUUH3wZkxS6jArlaP3RsOKiau9ag6eWUZYgIc+f/Kq
TFqw61GWb3lbl/MSENBb6uP0YchqoSzECMLzjRmIqcUdTlmyaHOXEXMVa5yYroDYRBRdf1j6ALOa
GdSd/6b8oQhORrsUA0Z6s7L4H5d3bdyNuDPFQz8gtbsmX73Nb/0ZW8CADiwqizAIhg53cuPnffQ2
QjGfIghnIF2yTeLESn1GfT35vFiLXpA116WHuloYpDVf+yrJJpc5XGM6R3Tvdvbc5uByjoFhaxd/
VJrPd8kyWDAXoyFKzuXSk6Ch1l7WzCy67vQ90dQyDxGvM2EkWGLQRXzG+8nqvWbZMXTdTYFdFaRz
WfM8ngouQkCNbFqi3LeyZf3eET9gyBMBjFH9hPBeuAe/s1RwlVglE/3B7jzEW4mqq/mlGIkBvIVb
EKD16IIMzYsR+W59NtlWJ59lYnf2cV16i2jX+wYquE06SD/+XBi8WgB7FhIYNnMxGLTzlD05e9WU
JAUnvptJcClpA/9pLFz816NmGtqVpf/WpYn9Ooy2YdwPg7dgErB699aNRD/ezFNhvanFQPOAmDhL
dv0wMRvD0m+rF6tAN7IHvEJ6ykhIDDhFw+xVqHpvzK/82pjHQy9wfzyQSEELF36omKglx/he2L31
ALCM5MrOTtaJogHdHJ1TgmJN+hqOSmYT3kj9KaMLIoiRNeVADeH4WzUqQl3bI6c9UFgMLhUALXoJ
yIVq11bFwWmW8ZFTnGr2Ad395IwvGsMAnTResN7XSbSzezW1IdjOAVV103D2DBnJaucsyitOtlsF
DAK8RVRbr9R9Uxl6nkaXlQ6GZxxizTu0zZNcN4eW/GbQTNDU8RP1JckKdKcAS44kalT7PjICG08w
eoKNUlV+p/IkJeIDadredMcpPoxweVA6lU28xqu5Wp/JrLIePAtNU2hpwxGXUAsx0CDJ9oGrOfmC
nKPXGJSixiJTsEQlCaqHUJCyiFV83Q8WZpZEFlF6CkZN78PK50cjn+B95TzN7ApwuelRauLAQdKW
KAIklHJ54qaJLv60FA2SE5RV5QHHDYdvj/TWGkL/ara8LzMb4ANkdbO5LtFomFtO7FDZcRkM96lI
u45NwMVZ4aeI5RMjH53QRE8y78q+niAnNrG8ydMBGlpNMzzb81iHh7loY1yLZVLeD2kjPigNp5KC
BwPHtktn9GBqgWywlRNEnl1M0WKvZxz4mBknwbu6bLKO8z7m+B0ppdPHBZSev8dY4dxaQL2cU1+X
sGohw5FLTx9BtuecrqbmOigWtnPIcYPlnnSgp+Qtp/nQZqTfWJGPhikVxfg4ER6RHjLMAJ+Wijnz
1kza+AHHzWydx3JJyqtuqHX/qSK84quLJQp2LzUDJvc8I8sx7wUye0KDu5pkSHfVZXnaOyZN59WH
tmg6hF6pUzYITwsrv43cOUOdRkCN3PtDxfkPv5morq3YgV1EgOgkN6It9d7rDI3sIcHnyZuMws4Z
yQ/e9MmcEOZY5XVOl3/skTH7In6Dp2RWYZk1wHjjpjLkWRe42WttL3N3beW1rO9skgibe0Oh5DpY
DjjNIG8XvXNLO4ro2vazecpGP6HCKuySlxYvotjFSQVmcQ5adKiJn87BW1JOATWfQ1rEzZI6mb3D
S9x4Lxjn2/zG9s20v/folJEYCC+twUpp7Iyi5kCgDspvYP/1B4G7Y255gw2nT9Do4kxJaVZuh4Uc
mwsQUunX2PDMGZmEKdXBni2YAsvQkCFi6Kq7qhviLdDexpD+jBQFEz2haSavE8QWryfBL91JOY3t
cE5Pk/xInoB7yT6rUJ+2mkB3YxHqGSdIdssZi8AVGTs9TRSSJcwzh18WDZB2nuvtIGz31c9wbGxB
qdnRNjMFhesUcIZGWV37b3WkHLhXVedWWyuuDHS2c2EA1PK88VIOQ3Pdly0iwiiyhjfOLsjZE6XQ
YS6zq5HAzM2DxPxnIgLW8W2WjzYhuCIql42wcICFeN+WV9ZF3W0G0AbFDjNMtI8Gg/24cHiuEOSV
fEnGHFXJWLu0hYJ2xNLTO2b61ZncoT7UQ9EWWE3c5mmaqK23E9mZilTggjgwojySrzB4WRh67bA3
MSnx/SPmyhqQGSbkj5YnMPeipsHs3MTlfA9RBJZsnvbOZ0kjhDIoHhEGSpyX6FerGF6HKRN2+bjJ
KxTXSizHuBjo6ojSHfJDZhoAflWfNS/zN0CrSR4S8clNWebbXmn3rUtgvaUREC5w1LJvdmmeclh1
jaFHllox2EJijm/3n8OZf1frqCYYNP339fp9//ntp6DJb3/+uw8FjpXPlEK6SCIExTF/03cfivUH
QwWm7k5AqS4ALPxZrtv2H3jnSKhAaOHb0lqnot/L9eAPeAc+IwLyECyHqdvfAihwsZ/Ldej1roMJ
ZmXVu4AHgnfjXteHo7Z04qVtll48KD1oCWkEAqrZXPjsm/ILjbYGbHVXLm3dwFkfDUwPMQfQmYli
YpmgNatoLyDCYpLSReFbiv5toJbg0LrosrakjjidfeVwHC3tfZQAJ2GX9FLk+AXuHCakhYbpA8aH
lrJB9nWbXvY0UkXYEuBjX5EYIvireyNBFAmsEqw8m6MoLAV3pPXFR1RmeDL3fgVMq9uPvkPLHX1Y
4wyhbnOJMVM4Sux46TGGl9MCXTChXjarAyjPiiIgtacE6aI357xlcBHHDEcF4binDMXdypqMZrsJ
oe0QTx7m63d5Mujwe59TzM3mZeU1Xk/bGdxUvYkUm/VeQl31NkwFGBTonjqKRnhDBDNIZk5Pi9sz
9pBVY3VhzS+EoHq/7vC9xWiq1zlN84XU8/GetnRWf3UqlozQWWDYV/RMYqk/pv2i9JWI4wrtGEN8
MM3L3GSgeqZ86BuKEQ8SS6H9etlAzoHC3LXYhL7OFRsWOlg7DvpzkwDqbGeQGgQmxs5pzSN1wQ1g
dSxvfmOgvmUlxSEa08TExJbrm15jI2QBd/t7vjKvX5WMnXOuDTfjpJ6WvXOJc7EHP5/hoMc+N0Xn
aR+3YHz7EuRDFgPWahCnLqDUCFdemkNelvZnr5PEWNd+0+QgmkwbVWSvAPd2A3qeU2G2ZBsqVHWf
Y5CpcqujyvG3jAgS8J6ZE/cnFlnz2TcHE4I+5S5EQM+qO2efLIW8rRRJvZtmDEAvlZUgE2drdj4P
swTzg/auW7hhi2IJcNpQLsEzbkYCPQwoTfXOz5zB2+QLCneQATEAxgojglY+OF7YsbCG3HxACV/b
vX/N9paQPWb7hjOF2AOTz2PkqPEgBbno5tlgeZPzFo+Zdl7MGuyP3AzaAMi2DSgXmboQruSkhyEb
I9wnXVOhIQXwVnHErB077OOERPlg0tGuWfwKllMa86EW4hkZtLgeOG87ieiTzAWY2UPmG2S8kTKn
bnrLaz+7fUOTeEl9mAiMakFJoVFZ971ZADKyGJXc8NZOT/xyeYyj2a5J63PKOMbwx+4argJ/NYAu
/iFBh02wq4a5DWDXOfVr4ACswnZqR4fRGAo3jNOm+0DqnHmPQtr9sJijfGLyUzSbYXLKi7yh8X/0
ZR6PF71Svdy0tZ34mxbP3sjmJjgQLy5gYnwmOfITr7Elu1bROUuoTT9ITrIzoTr4o6jOXI8wPY5B
03DnEy/wArEcLwdgpBHptZz51Bg9+KnQGhletcsyA+F4zsdjbaLLvmgWY9nL0cv9D8zNaJNvWteJ
puvOtP1uS9Icio4NkDQYsfnkt+Wpw5vc71mu4ImkKKC7e4Ch+FaZmaxyM+hYBAnF1NucZGyRAo9H
PV+kq4AfLRmC+Yxp450B2H+ikaDHCHMrTfeFZL+Gqsy9jEmhtumk2U2EojOyCVIYltqLD3YAMtfi
V5qZ5hC6o2k1Z9jGAvqXQ+Uku6SwtDg3aIp1Z1nl6fZy7pVvnPPeKnka3aoEfzdymMcoheCfDp5t
Nj6xozTNHG5PDFX8yXZMNXyYgqipNh4lbL1FumIZz6U/pDY5TjkHFY4QtoH6qd3A7K2tj3SkIW2f
lakRgzXcxE5jpsdgREPxuJitd53QpEVZHUv3cTQHmV/Ebew6B1sMTXOoc/iFonixadeW8LeN0gE2
qoiVAv0gYvYK3z23+wQncAaJ4TkllNC4GHq77u/KRDCTV4rsq43ghVH3hRqchk0pp0UyOWhZN04V
kCQmidcO9nlMmuHO7gLTuYuL1kSDHkTdrU8GGUOPPuohkRdGCvoB8iFI/nQsriIkvAh1XdN+882c
2rmI+qnc2ABTr1oPJBoPbslSXqr1J2kmnHW3Adh5en8jqaKX3ipl3qT4HqCAaCcrtpnKiTQC/8GG
2nodzDbolPZ1ByF2PmjE4CPlM4qilQVJpRVU43zGrmBSXolOf6H3Wr+IEmjIPghSeTnoub6M2Z/W
n4Zp0mspaLGOiRmkdDqjpcE/1S7mWSJIAkE476U2WEAWFWCXxIDsSU0RuB7TmqbrnppneDOqov4c
B5OfXYLv02JPiGutUUoHot1ikLXIwxAjo80ctwgo4ojuLrCItAkTvJXQMiGbRxp/gsG8iooZCjWy
JFLG4tHHK+HL2DonbWNONsjQxg+MJuh/kPms8n1U1k2ATV8yxVJDHsP1BxbINNaOspMLyxH71sLs
cgOybjhmHQf2fZzWHl44hoE0Hemh6h0oq47SvDKaBSB83i13cOqV2CLCcQ4wo0R14ge1ehugITP0
oly7901dJ4SvwnUQUa79Lbls88nOqZhDGsmACJ26HpormhnNKXaiO0qlir+yoKdDM86fN74xl2+0
OOuH0WgFHbBBEEtH2gxJLZfai/mNJXFpzY+zUFS/dZtExjFqbfvaFe7U0jtPrfQ6V9mCRBI3fbXl
AKJuWUmcV6cCtHB0iT384vEt80AL4DIvQ2e7/WMJpqsHK5OSStEYgbJxX7iDeSglLehj2dG/22QB
wZMcB7Rn7TpRAAS6nbza6T4DeQZAsBWE8QAeNoOFiK3E/qhoQNxrxyUA1lCW+Ski07oAEND37DaV
LvodnCp5Zw8ORV00Ej3NxqeaBzFa5ufG7XsYxSpmkjIR/PMpn/i576VXFCkA5dzuNkqWEpMqshE0
B4omIvIh59yk6cc3TKwhtGdOMePORg925hU8CKyOLl6YNHGHSxVbcOybpjYfMSXgN5ZVwKEiTjvO
isZCMAKQ7pgwgRIfL8sxGWcFBPxFfyxotHSbyFTdG0D+7iQaRz0bQ1ndWUrM9k7OmZuyylXDZVJ5
0qTd2nHMcoMYFyrmLN2FwJCDszaF8zh4nrpoZRd9bScIgT3Hv/qAIcc7CGpKOmjJMupNRZ2IYN8Y
zC9gJQWDMISVT2YykivpBVX0rBuaAexsdTHtgiFT9isZm8XwQF8wk7TTVV9Kmk6NZYZGTr3g/EY0
87NkZo21BrFrgR7zXRthqf1uakfmgZcY3BSOPnq2fBN1jvuUJuYt2o6OqYkeGuvvXhNuHJUHCnLG
kqbrrqXJDzIdNH7eQH8Ov6OVFefYEP3DkhkTma3Tssvyod39UJT9hSySSusHART3yPUQRloOClpq
nffX84wpZVOwxIagrFvBfrvlGfc7K12wTMI4DbuJoY3dlwFd3Gn4W5K1b1eXAQprbyW7wZR7V2gt
mZ47ZQGBmSph7gJBO3Cyy8+/vsV3w1dukdkwXNSVVIdO5j1BjilbqSYW8w3sF7GFcEYzv0UUhqFu
qN7+N9eCyIWQe81Aeydai6y0pflBFHPPoSvsCDt41mNgXoCVYcbz62t9g8X9l3htfXpryBoxodS9
DnLr9cZ/+K0YliaadAI+RakIFXKWJefWwlyOjdZM8Lp83NWcukM9pfokC8f/aKD+3THL4cBZx6wL
o+8+T5Pu3gDnzKcF5fTvVPQ/q/i+f0aJpphxOoX7e+TaEMdkEY08/BQWLeMAWmcIbaL9t0fx7y7L
P6xVyPffd1kuvsA2VT9F9X37N/7ZZ4HqgeZZmGj9Jfr4byvY9z4L2gfoGiR5Yj4AFbkyQv7kfdCd
kWvnAyAIaDlpIQdvKxAM//kPA4II2iq6M2jgJd/o37KlWLRqf1p+4GKjV4YwvgqzUZ+zaf38E27l
7Gtzotva9QONiTTztn2JzZVfZpg5PYrDormz3GbnzkN+kZt2t+uq/mQ6+oMuYLRx2KH9Hm88U/UH
1BR7G2L/BvxWv9USsQCpM2EfBLfsUGz1z5F+q6J6GyMC0HF6AvnPFEY8D+tWVrvd1WAmD6SFdtdG
q/eyc6hBJdGhzqehsDFwjhzEiu6mSfIz9D4fYjdYyO6xAaS5/fRUdtSa9FlQmjnNUwQPQkmiC5KI
OJlyGK+dUgEccdxQudUFYQgH/NQ37GQcMhRs/lIvZ6Xkww+2G9ZuBnQYASKshfaL5yxrjuqOSSPy
wGTcYwP7qidB0ktebwtyFNIsv6aGJ3OGPerE5CCEZPcBUUofCqfZS1VCKUgrjij9S9MQUESkJqgH
zP1e8MlLLlwvPkvUE5S54UNqenorV2x37y3MXcbY3uYzH3PoZprmmKONhzKlawB9eer0uBkteedn
a/Rgm+oteWwouvTyIvIOhNbkHojJDXOHyG0kmOdOCw3M6dtrIk9vqe+vHbDqi02mqlVdZoFEa1mV
rwB6801QTye8l3LbmeWlV0Xl1gK7tJuMau1A2CaWzSg9LLK4VQSsQNo+DExzAF0wjcwvnaa4MgLn
1K5oJCy+902f3sUzZG5KwWovumw7Mmn9ZEzRjSHFaSKnOZw1f9jPHXgQ3awPRu4ycg0ccp1ILDbO
eVc2PYIhGCbVsS3yKwQE2//L3pn0Rq6kV/SvNLwPg/OwTeas1DyUpA1RUqk4k8EhIkj+ep/sNmDY
CwPe+y168R66SsokY7jfvefCPFcP7eA+i6gQz1hds02bZvRYU7F+cNT6BuTwxqugIw+kkDn4fxXU
WSWoHvZf/HXXSGxgjprsSTJiNn0rIpvpnAsBvysK9+QwJ1Zlue5qjppJU3PvXYbRZyY0M5nPvEMQ
jPAScKba7m2g5K+2Iig7dAgE+Ivui6J3Lq6X7x0dhnuIyssegNiclH18WwzIlQUXZaQmGAyDv5kW
RRmJBd6fxPK+y2zx2K76iRzxur82CoIUKPm5+vy9ArTvUvfB3b7g9oFT+FKp4R1f0asl6tuwzulr
662BV9CZ77y2IWtPy96iyg+j7IoGm17vLFe+cXvlbXS6OyNNmNBZ3+yyuviiffvW7kJmh2FQ7grX
Osblbc1EfZMWnjlNJUUjjeoh9nkGDdGbuxtCYE0yjsFyINeGYxFjxSZE+wOuXX8bSuoJfXN9ryfh
A6FWN/ZQvAZxpreTaY4NGdXB5DkQF9AuYTl/x2110RPbdg7SYC9HkThQg0LuzkLMYPu4DbTaOTgj
9zA24HbbFCS4c2AmMXHUbaUW7vb1Lq/vC6fud5IXJJ8egehxP/0s7X7mUSi/0Xq0cuMtZMGH3JsU
nhRHbzxvaC9Kk9UDahJmz66j5ZExen8JKL1OKFlokLvMuGccnJ9A4Z8GyImfdSDNfrFT+x0M4LOv
lsuSLWnizQqiX5thm5xinyYev/3uEM42CrY6Li+3PNGkxySLe+kcG8xeTdxS4dfdu+t8W63ZuWca
dvTGvjpru93xIMgHE4ubReqbsY7/rCHW3tK81aCLBhRZOiXFTxHoGPHFSndWlt5nFLB4q3P29HKD
8Zz7n7+oJAjKpFsil7+oE8dxgocJqJGLfudSXbi4SSgw2BRATJrOHDuhH+jdvCsZFiVMTeujMgXl
MJm5UX5E76WAYBu3wXG9HrkaSjAD/OwoKEx+OIBuMKpfQQNR+VW1TkOivMM3gR02Wof5YiG6HrCB
01cUtmZbjrO/pz5iv+j22Q/rj4p20MU94uXAHVtym689RHBNamSt6uUlrU9AeVi/IQRNbwsSPq1Z
Dsj8dbeq9oxcNlob7hsMpfyZiaLvmb0qHJ/9AfuvsVf5fS0rS5YqIDUe5PdCzoyFa9rBMUnQ7Fhj
RsXjdW+a307VWlu/o0IorJa7evGC31rJP0U2jYfBzt3Em/zjENvHvAPLBIYA085K8AqkWx6cTbbi
fS/u6Ht/o7SQAyGVO5WoTqi0V2MybYsCRhQ4SYqfpp8ljCA/ZPUNhffpyQmQsOdsLZNWk5zRLaxk
9phe3RZT9DpgvgZ/egN28Y9l94wNqMr1J4yzUX4rM+sHJ9Crjfi5Q7jxcZvwMNG51eyZ3NuYWqjr
whlX7Zcp3cctGJ+Rbkj0+2tuK4+LvTsonUzKPHGN/5gLYuBhm4M6HH4zAJygQLIAGLcK9qOoq9s4
ZgfSK8Vn8Gyv/R+2fWBYgZsFF/hmjlJKeQcQxKVQ+A3GwDo6rVjf53X9Beij3rjX7lpfkllz8Unu
WsbvR2a2OqGEozzXXV5+YanRe28VqMJ+SIMFuG1sg2nVYWAr1JcF0+FEk3B1xQ6Y02pDHSWlvrxd
uzo+KLVvHq3K38WLDreDf+9ne4a8VAJQKc76++wK71dDOOKltDRIgPBXi4/s1KW9t88nj2Goga3T
day0guv4jroMZFqTfsYj851Qymvjumm2QDf2qJXn2bKQ9/sfMwKJSOksoVXKp0Jt8X+XZYxjL/RP
DXbu5z6bfjlLwIYWPqWhOkxGu7+8rCsSfxC3bsa0JHP69mxsXG3QDDWiDVsmgO7pRK8N9Q102Vd5
koIhmVrwPrF1UjODnsZOOsrP8Yj0R0rdtgOJNZgNSRV2F7RgRAwwWbX/Fhb9JU1B3jiMw6ifTQ2a
+pLa477WhZuMmBLBXbw0dAxvcHrCUMOtSf+buZ9ch0TS9aUkqCjJ6VeMmAGN7soyZOPsLpYSuxmi
RhvwRsQpri/1nDnu50I6I15mNtjhhEi4Lzzvdayp+LXhja6l2MZ4DMHIkktBUVFxvcMpemfDNGpT
k/i12JYB7TKe8+MAWuucS0sfbwEYa0HywQNz9PyHrC2+a0ferCMOjgD2BXzGRGa8DRiKQpEd0FCP
aSHPXe8c6oiUgWECFwRnkBDRwb6SXbNWVPtiyUL6N9cnsnJ3bqevyqLpGfytr3RaWPwkhjqFXKlj
r8wbEoez9UCzsrsHeAf4vX3rKwuDG6QMkYzL+ldrc1tQerr3MQOl7Xis7ezkFs49TzbnPrra11Vs
gj7emy7YMQg6aupBCzV8DeOTsMyz9AIiKPAy3eeuqz+4Xf4Cb3bAyrfX8XDCvXlpMnEKaZ/oMRbP
AlG0o2Rsi/0Ye7NV7Oexdzf4V/92VfTu1+xXLBBV0H904fDjWemNj7tNpd1lLOqDcdD1Cu+QVxhc
C3mgXBfUQrMrAnNG4vtYydXAMev6jCP9sHeb+OJWd/FqPvXiXMbsYnlPWbA+dnN8o3BOeN64j3L6
TfPhWvjJG6zxENmsZt083AzeVV7N1C1a4++AA281I1cPsNa2vmy/HJCAwSi2srol3Umqmt6JbRxV
/F4tf8xiBZCyeLA5UnuXJQihCMa3yL/3nTs84hDbs4jcBgDiyP08+HOzW4cndxTzBi+pTpz6vi4Y
TonegWW3bKerB8UIdpQe5dtj1TnFywcy2z4N6l9FUd/S0LjxR/sGW/pb4eWvEn0Q5BOWzsWekhpw
Yl2oB3SsjyID48KMRLEvqOOi3Ptw+dYu3D6SP+s8LvR1ApWd4xP6z9sUcILpJ3VeBmpHHXc4KMDT
CPavvXwP5+AyB/E3T1KxbabqicrOFjkcpZ4bSbYzuflqGX/vIonTusb+3i7SPbSyOa4z4+zSejDB
umtQ+LGLUvOUKlT5JvwJiiugQy1vxZV32APrjdjL4MgmWscfMwcm+CSU3IhLzRB0nV+Z7B+kYNrp
x9dKd08zDtFb+m7uAUPhwVU3FRthLrACe5p9ABDcKQUjZgfBh9b3cS3vlmy4dUX0HCvajwf33cPP
Y7PssXEMAxg2+arWryr4jWv9Z3VvCuE/WMEOoHx3XfYel8U/jqu67XrlPg5d+WfuCpCK/ltDKUDi
0+Vdefje+OnyVNz5pthV0XR2PL0DUP8X+fURk9uuk+9OGf6A1jk2ZXuTFcDnMiA0uUlhm4fVZtTu
mZ2bK9u6AcaSbyscCdWc7gtbnWwkREqX/rQATPC5difRudgu69BJhBlvaykOhbPusj4/YvD6ZCz6
a5BBUi2UgDJ7r3bR4DCHY2tg7nISJqMHm3PpKlhsXO7qm2JkkFjmVZSkLfwFawCkbzS4oFz+FSCU
JSlxvibrqcJDvgttVnOSNNM2nIx7sk0E8oXYkltHL7DUiY1XnLi0umS2cyf7/k2vdUPpfGvOkgax
JF38N69Zl0RVet26bvk1Se+5E253aKfqd+5woHSjrj9wPH3VegmZvvQnGDHUM4vhXac99YpUgnKK
h7Scz9T2mfK74ebKUGy2zmnXhftVRWpTXL0Tpnti0utvbRU9AIRmaJ/C01+68Z4Ghds1C+4qz2px
+yGcrkPPGzWueCRTXF7lGI+bqs8+RMAyIEavIdLAtLv0/ADi0bwe4CXX+0J349X1yTgnngm8408/
16MFCG4p0l/k1bCdAC7jkjxf/zR1T/OQydjAxNEZ8j1fDoMEARbIckgSRAqTpeupG6yvAD2H7LEm
uD8b56mN5CYP4l1ajHTe+wbrfv/jhvZDPax73Ksw4MK0RgbJKrkfAPTe4hrmRtEDYcRYK7YzbgM6
5ruYOuMifC60l+/4SAmNQGN0QOnD3Z+ZKc0PE/PkTRbo9MK4C3eYK4Vz46m2xf7HmKyMQT0WzEVP
ToUR2e/7+jON5uYUCDyp4fydCd5tq9wvHs9GFb53IrrQpLCnlugc+M3fiL2WGehnnlrRsVu6inW6
BAQ3O/qzKQxm6fYkiB5uosw9ryNb2xrTsW25F0fzmBOGuOF8Wm8C1qrt0MBhxXUihXcJCMWcQDe/
KNqhYwY4UDhcQyUzW0sjQq4fNvUYPb6BaOmifUh56m+7nm1KebGexVywqTxGiIFGZhIbDTU+GZeT
385aCXsySsY3y9vH6oHxI0tvl9F1N/D5wWHXAm9N6LwxIvlSMWDt2b6hzPnO40mMxvx3xqPWhgJM
1BhubVntUlwz9dBSSTlk+Ldt2rxwcaQAGuC9ecey6bxNldJN7qdq13okWVR2DGxzkw2KbtZ42Utb
EAPsyON2fntj2+5dyVENg+YZEOGPB5eKSdI5LqBdNPmN13/VQfqKpegBM30CLmlPe/KZ9O4G9z+G
RdyBhR4/U5qTx7r5GsBa93V+Uy8fWagw+CyPrgeMbqneRSsvsuqPPoe2ABZCg2EBp9Aj9fAABuG2
DUz/WmEuNFk9uA147lE9ZPqX1Y1p0tEtUY7AubmIbvXIWZGUusfHadLdWlIVoGz7Adf4mqjUk9u0
tK7HJNCO+no6NhRdB8tO5RMRV24ZPCKr2NeSlAUQgq+xsdEeqaUT8CWj4FZTrBdNzW50vT8TRkXF
1FrgYIc51xJXXjdDF3FP58y3MqBJ5ijnmqHau8KwzTtV2O+xw2+7NoSpNSjkQN4/lLRYxZe+7B/p
5ibQDqqbSR5DFm5/S/ES98sN4RWIeJO7SdFm8ezYmDHUTaTjIyZHApKgIdcCztiAqyGoYyaE1Z5e
tzP1t4/DUvzgE322Z1gaylr/glR8ItLwG5TWe4Vry3UoGw3XvcWW7ojwyXIa3A2O/STikY7joX5z
OoCTDJHPIc0zVPfG+2sonL4+Suqy/O9YDd0ptUx82+KkQSsqXbUvq+g4FNUDrla23IjbtNqPXfTm
geZ3YlZlXTXLTbqGJ9IXEM38OBGkWNh0XFzPoV0WB8fiAOVI2L87n36UfM25gXrhc0asCavtu6Y7
4l9Ttv+fF/yb97+GKLc/Tfc94HX9/sfTj1RfAOD+0f39x5T//INXMftvc4Trn/Sfdk0bgpXPCMF1
kPCZ1zEI/dcYwXb+nbEC2Cv/6pdkDsWo4D/HCP6/u0QCKKHy/ZB5GNSp/5oi2C5zCcwkTFaJXluu
/3/ya9ru/zBsMoeg4MLjb7/+Ay/if2LDddRqNDlY2gWh+XRLww2a4ogjXHZ/4bDhrRzR+umwdNFP
N0ts7HRrDY7zIdHgK45+JiOyT4E6lYGWW6Wok0GOxh+31DrgkIPl2axrcYDxFT54WdH/DpQCyV0J
OkLdirrgHYYlReXGUJNuGFI6WTZYAKyT72OZJCGO0YLEZI4zYu2Y12yzwKC6M5in1DlWmvVrmZ1f
wkNHZnWpa0yEWZftOteSsA6IrDFV0DOL1iLWIT8po5loEM531oSLTPCdE3f/4EOnibNDQRIbOhTq
P+nAoHqvkQhulXW9XE9VUOMpWMPh3LnlioORBqDrHmU6JJBltOgOoazkFep4++17/qqO2o8KrFhF
F9sba5zql7EzIAGEV6goMaNoP5W3wvwh0uQcrMmZVhKtst0P8xSy4vgTLEqQBIihUxz2G6jD/a/e
jQeJoFIC/7ZHy+d/aYDK8JTaho7EHnnkQN+oVScOoU8F6T0276Z1OPV6VTljylyL+jPyEBS22hn4
e8Jae38X2nbuG2fBSi5JNj7NtVi944Sv9S86orD+WcEzn3rJtfYoUgsBKV7Iw0FbVNGE6OphmQPw
7Dv7AgWJT8QhemDNrUUQg/qLFxYp/5NjLB3T0DujN1/noz44XUnpdzoS/GNWy2YfztbNOtTljztk
+k27tDTyZKQr0Rvu4o9553l/QqVxJhG0w2yId5R+0MHXWF+VdJdyt+puKNm7FWY/W0OyecyntL+u
06TD0lODYUhW5FZNMd0SkgDL7GFLjrcN9CboHoQO9lSxcMHSjS8++2le7qwyCFe6GpiGt8dgkCj3
Nd0r58HNoDkV9KBa022UCTyBI/QnvB1E6ELKdTLYTgRs6WJBGuAg8JiOYY851GPOYF3I+E/UbsxE
OdO7YXLwYWoLRtouYkcr3lq4Fi6qjV+ZE44fjs3oNPHify4OoU0Cy4Nd7LqKh/FmBaagL1aOpe2E
k7JDc3d6ofiJeyy5cU0zb9L3ldOdZST0mJCNw/A6VQIRCWtSZd2KdvGdd6rEvOx5ddvCh7+vgMeO
nAsM6IO8tl51jS8t0RRRpJ81O1TzRjqKphErXwJ5oypREjzpiri+wQhbrc5Gql7GX+CwZPlUhy2Z
55l+P+/JahymALkB+X2gK8eYOylVqG8k2nK/nSuFe5eNXMCQ0Coy7s7Q0UJrU0/ZeuKUTHQ2Ld3m
9yVfIn+NTbFuQRmO63/UdIlmO9X09rht0Su/GrjK+RbDUBt8MBvJIbWUpn5DiQ4MFIhh5twtmDuu
A6AKJAbut2U40U2CCcueTjYO8B+PjTi6NQjGiHeN63kJ2/ks7mPBFBjjD+PP/UDyRP1e6Hx5Bv8Z
4vMMorLYzgSpi1u0VS/dBUQaxyerReEllxF5j6Hpomqfx6l+DGbHqfnecxYlWthMya/jw3RNMcX9
zZyVJttU8zYX1JMa4ph8pfiMTUc5K3zRZ/ansiHoUxRPtFY5M6HSNTtSzxIRdaJdSeOGArBNxtax
/cdqXMbvFd/8OwcP+U0QkIoYeo/MV5WBqinhiwyN5JBSwMHtHXfE3zuPTckUBW2enKg7mI2COmM2
HN5DseP0W4+PFNYMHPhAvdDLo9qJnrwFKRDXGxHIfYYPvOEd7Jd7ngE4MIXycGBVvdfc5qTzi60I
8jVM2sxh5hmruqPvyY+ryt3IPl7+OhIW76FUhMO5VaRzlGjCmTUnpiKSB62t+kxzat9yKUy99K7i
bvsaOHU77ObAYdGNUyt4qKsgRMfFO4YcQ94JwkteFO9Tr92POlwc/hv2zw8vKAN/Z5aWw3EX1GP/
1JOFvvgrNL7Etptg5gt0Wg+TPK1s25rX+c3uY6RwW+eD2CinMB9tVobPYgqGETxHaS+3tsyqO65F
6d9uLHz6ijhJv0AfGM2hpwTJHANX42dG72cC6tuquZYZXWX9WREZHNhzqAgO7TlMPCKKZtO6uju4
vYpJTBEDoEGsHolH5CXglH2oBIVXwkjGKr7vOC2Ciaz1rkpdnFi6iZZHe/Ctj64u+nKH/0TOia8Z
eBV0Mn8DC7KYXM0Lt3I0LPrLM3em/vfqrH6dkUdl4iyhplJCuFOe8PS6TJjGmC16Zk3bpK5CUiRF
wU0gF511aaQ1hRzL45aaAafAwD856xAcKzNLdH1paWaAqxF24ukxkNt5qMPDjG8cya+U0YvTVXyH
kFrip9rjMkjeqSi/anbnNjFryZIGpbN7GB07TZOltN1XLVfGVvhnYFDL0vosYdSOJNC42WxGPpEv
TjU+I55wmj/q1jRf4P3CnF3ZMXzMbh9fH2VXvOSjl7/jtor/1A447OsxoKKfx834Ifx+Ae4exo3F
1plHJ2Rsfp6qxhJ5sYaer1HRZqVxhwd0b8eRWXn252bGiR077a4pbOE/R7w3ZkvVdI4vMpPwyMe5
H5tLWLcZUilThZ+KxAOt1ZMpvX02CXlas8gwEyAHHiSRseN3HZfdPTR/KjUiyN2s8Ex2aE0DsJSU
bNnF7poTf6CdsJ8OM7UFBf3BHLA2ZZrhT3OKuoHlgIH5CXxU2u/cvFMgDoTd9FulWwvKuiQGwwB5
hdjUMj8jFN5LzioVEfh0n+FAvhiyavI4VopDmgn4oA9rtqbt3YoV8EMPRCoPvtbrX3cIQQ94YxHN
O7zMaXMZ5ygArTN16wX3pPzjz4X4hT0ke8FxiUsrmkz8Jaku9Task8tPY4UpwIJR9h/pLOJmb1bh
XoD/jsQXEUG8Df+yOOp5XH8z+Ip8IiJ42BmmuYJnFKmk5VhryTdlU7SBWX4M72rmgMxLZxYUxD4D
ySIfhvKGmNHkEHrv07NFZ4y76wfNKJoj7R+TNdLerMXYPI9D3X/Gei7/XGki1RZPeqM3s3aLz94w
a6Icb2hfVd4uP51c5ANkBDpbotWKXwZoE+ee0oXfHGHxlEa2Gb7ZmYfHTgYY63Vn0zBVDrJ8Q8+1
/zrDsj4jRa1HA+yMn5ii809tieZJCbulgKWr6Tqgabv49sap42xGIdtXX+vs1xLW/u9Qgf9PZlqS
v+RKQAZdcIkvkxtwxkpJtpBtjYfoo+FJuZ1DReED07oapBAzPSouJghjOHCdWnEWlshM4dKsXHJL
LBUUp5kmobRcfgWQwAmOVOA9NtOg5EsmYHI1+TxXm5ausAcmA5DFjDNc5+vrGj8vLTgPgvzrcrJZ
9nEvRJVhbJdZgu2nxl7XsnjTfbi65JNnd9TdjsyXP+zk9WkhYI7Dpw+KutqFzYA1fIwG3+yHRU4/
0hlxxotybJMACFeJps7IZuM5k/iVzo35DjBRvpSsGPA2p0lQPcdB/3Upq4GZ9srIeh9P5CbXNXU5
MJBczxI3GwXqKtj/ZXelKDAvk3lBYCu1hu4o/RWYhmMWYOIFRY8MewXe8uNUDi6HZjTCfLOG0FMS
GikC1vvOk3QegURpKAbBJpRS6oMkJjx55v+SvvVFSZEmGYFFbKO2ZZhmV6h1u2zqF+92xlTeMLde
6QToiYJzxCSW+SuwvdGGAa+ZB0eaUztGpAbbTEUUj+JxMN0/M55yNBbDmXfrRIPHsXWJ2V2oFC1/
Y+EAcSJdujQ3ctLWJ0huboE6l2PA6tCMPn2lDGcSiXHF7FBc3Xe+Z/lgk1v6GIgtZYlSg7kTIq7f
08lRziZcuWntJnqY3vIm6xEFV5GvYOEbjCfcwmACtFVqflarTOkHiWyUXTn2U7bndWHGR/gCvRhA
x0JY25fdxsksfGSIIrLbRvM1Ig9jf2kZR1IPuan7Osj33myaZYuWzeVydMjAJ3SrO/IYUYUJFsSf
8O0EFXLhxlOsNfvRr6/SdZER8vaJAVwZq3ZDhHyZB3tjU0KxL0sPpoIfTDM3j2yJadzwmDQRjl/V
cCf8aewPdTw2t+FcamdfZpHdJSDbUtDo/rWFeVILZvZa01y0V63HmTPUdj3uKgLHjGRrUkHPtXud
9Lki41oamrXIjp3bsU3NaUDCnYmiLg8E61Oq6roO+L92m6A9UZQZYfKm36CkOHZx6Q5afchkck1x
teHIaIGzuTOmDQ4044sIqq46p5ghGdzXkoA/9FoZYFmXrLI6833mf3hgiasZ8TQ3HG8PI5awbrME
qopv1dIx/YWNyK9WmTj+Uw5Cwo8Lr3dim/RdupfcOKi5A3q5nKvU7otj7U36ta8rJQ4ykCSdO8Rq
5+zkVpy9WnEPAJaUhuk3wVKTuBoImQybBcTSuOV9uUImRgyQuAYGuMJxxjaEqbyIu0Nf82jth0BT
/lVDP+DoSXck1z83z+3tWNtoj1wL+3Sr/RSFAF+EtoEI1IpCNJvEDGH1kY6usWEof6z7sMxPTkjw
4JixMXd3qQEjd1yjTGKzaQjWH9n/mRCSR4SSgJN0mU7SqglOkCEiZDYBBeZ6Ps9tvo/sgq/Z8YkC
PnDURh91grh3/oDiAbsoA6tt7ijCXdvEgmXd3825y05JfHAtD6VvmvwomQtCBRnzqttXQza4O3Kc
XPYn5U/DrqIyhmZBLol/SwuJ+xBet/ft1F3dfDk/2opK2fnRveK+Xt8J/JrUlq69vA64l6E4xf7i
qW1GdrHYiXVxij1NC4SotMPT/zhqB2pzVVepv5dRGdpbEVtpd2DGjNdhG7ccBgmD9qTXNT5Fc6Jo
NTT3i1wsfVfjPm1ubNaI+jHu5FC8pGGP9D8VqTYf2s94HjeFva7hE4pwml9itwYehQNknPd6YYnH
MjX8s4ALK5JxyMvuXZTa9EVJXdj0lkaqZDtWfbvse665A1d11JMdDxQ+iLnk90+aBRL0BaAd49ym
xzmFNdDLSCjHgSxJGwdTTh0yxVY7p57AccZU0PbbMS9AdwRBG2N/kp14j8Km6c+SeGW0Rffr5i3T
JY4hETVF02Vwx2ViR6WY4TAtmbuARlRGHgIXi1ASeWuJIiU15UCOTaX0dRTT2js062iBj+GU+W6c
RlBgAT5V+LAVAaATG7ziSfOHIXjq8SSWT4phClk0f5XNIazc3saBAH+Mwqiidbb2qul2pWtjVQc3
nt2LiGbFCLyYgi6hE4+hgWYO/VTSafbb4G+jKW8kOJcsauDoO4yrAFKg0B22gazHuyhowwdrzpqG
ephaUX5qDwfm3Do6OLxRwW4e1gHmBT9xt6NuliNh3vGsm9Zbnkl100yLjg8jiGRwzzezRvIlsDrm
XzlWGGuDBNkuuxJRkAISIipRUhCC7CigWusHJIKrnaiegxPyW2eY5ZEEhB5RNh9gKDsQEiae7gqC
kkwsuOy+F0MUv8WaQTluFp5agA5d+GnDIP9aqGMRfOYRLsyUKS1bhC70GQwMLWZYY2nAIkdMarPC
QC3JuypSrmj8i9w6AK4+azFhw1lJmwBr47DFVlIGY78Zwm78w8svhm0cDv1y1nq0l19Dwf3gtMTZ
/KZUozGtBMPAzTGLZo6ilTaqQxHLKlXe8jJduzsW2pjNXS1VoepD0Q0jB6nO4vbsYvDOibEHggYi
fKMyQGQ7pMqeh+PEU0LnK2ec7KVhkhlWD4MddO7dKGwSkNlWNR5jSjJbctpbgfLRa4WfjfLZquK1
3viISsHOT8vKfKtodWwoL6Ae3B8hPI+2u75vxQ2sHko0gGsSQNy0arbaF7trqGiPXIhtWzqJvWKb
RchHct9hdSBDCVGHrtkN5Frpib1HMTeAMp3DrtVDIRSbQQxArA7dFDtF3wXyzLVQrzuv4i6XMy9H
JD945M+j4VASO7N/0wYW6ydyfE109PCXenzvQRY+tZW1zD9UC6ccVodaccG8MUXok8rncsNtpukz
n02I+3LOylFJE6nvPM7x71hy4JI3uKGlSTxi76D1jQM83iY6wxxmroyxmqX/SoH0pJ+TE1TqpcLO
jpZZWCkXho3qyKtyJe9GIDobSnF8D7N4nY8vfrZSZrmCUM7/OAXpeJ+gST4Hzx1ykNpey+XBHXlT
XDhImp4u7zOeku6JvSnFz9YMpWQmZ/cTVZB1fwZPuLwOuT0T66YLk6FcpMI7C2w6wljoIGYKWk9Q
Avpg2ztC+UmXDc0JE2PQnxUBRMgL+Yztwcx5/WMtaf9Debn9Ntklwk9heqvdub3HSbHoA2BEEFBK
yYz2apCI7XYVJ68qWuptxBReQjkN9rmW8dwxkI9Saitsr/A3mA+i+RBBc8BGR9Sc1mSu5CxocAaf
R7zezcZAvpvO7qqojIz4vDnO9lXEAalvbUp54xh70rjYo5PIGHEJtcjq36k3yv8IagVjpKVKPMuc
WnVmAzBydguC05rEFe84tOEuf9AOf1KSGjHdohphazO9oRDVdFOxQ9+c/YfWIe2wYRoQMd4lf4ld
IDf1ny5qCa2vcCO3RR3JaKMFISiWmBH6wRCmxV8bUZRfIczpOsL6TYEygubobBlmZKSSu0h/9+4E
ZwbxjCxjlE62vSsXM7x3rUvJYFRr56k006ypg17sb25s2b4I6wpX2pwbyj9ysVmnoH9lwFs2CWgE
ALnT5IxcI5zrqMXWpoy2lqTh04wTdlOeZi7m+OL7OVnlGn52s/ExbmbO8KNDde25tHT1eDWoZwAp
Qx4zba3yWPH8P6UtBv7dguL+5HFX6QAzl/nPxGnxCWWET4eUh3meYhzoG9a3lNGkGP0HQeF7yw83
gyyCAEynIAeJstjLIcLAHbRFXm1q0ZlfAAACrhvSW29j/Il0Fc4rZ00hUw6lqy65QJocJZAStMJi
iF4BGE6qcoh+iyI2M6ufbP52WT39aBc8HzY/i7gBCwVAQ5+dvBhw/21ydGl2tQL05QZsSPXhcTBe
tlAwEP8NiLSXlEkMnq9aZFC7m4K2JAe3hqHULTS3cywYIU/E63+4UhU+n24XXZqqhKDcppa/BaUV
OAmUNzGfwGlHgMniuvjrtxbmLurgmN740r8W0rlADu5KYqvrtpRWyJpSXyOghUd+bicQTOwdaQyR
nzEWdJyWrwV9XYXldjNalcMtlrWRoEQv7Jcsq7UF5qOgHZemKcjHMcuSh/ki49DPaKytrmIN06EA
Sj59VYNAA+H+GzynxrXeIuqy1n2zuvkjGfqep6hccajRyl38qVjnUUZMRLIZPzc3cxQNgteDlP23
4L7/FnPfYcaXTsVFYyG9o3TMIeASdOKxxhZXoJV3C/1Z48QkTNVO+jJ4dqoQcV17SdxBcLnvYwYj
dxwRo0c5d4pWVjTHq1w/xv014m6HxzUA7PAf7J3Hkt1Ilm1/pa3moLnDofxZVw+ujBtaUQQnMDIY
hFYOja9/C8zsLjKSj+x846oaMSluANfhOH7O3mvv+hxvBCyB1Z0wKJToxGzVh4BcoHYr7KahtePN
aBu6Ie2RBovefuAk55+HESXzvnVwdexEuApXzcSsbmMP2HO3Kb52D6WtMulTu1Td17QZimwjinz4
4jtLkd17XdvpnS3WpjBtGYZDAcjq+65ekOl7fqmuUf5P/qZxuvSDV+TibuQ8RnZf7ZBL0PLzXTYB
8XCrfHt55zCKgnAQQz2g/1OShlhXyGDFaFN1tIi9pg0aovh+KNrqE/bOJkNg17TvGl1F6BbrvHr+
t8Gvm09f/vkPKfC8/b8Nfsc+KV8wob6UVLX/+gt/DOYt/w0jLgeIElY+HMrf8rT/mMxb0n0jcKHC
UQLfTno3M/s/J/MM7YHxeLYQeG9xjdogkf/09/l/jPMF/wNXzO+ov8M9lqtB+l8GVXzFyFTEaj+U
/GzKE68Mqmk3Rb0qkH2Y0XzCiFPSRmKHf0nRyXo7kRTOrcvbsUJkKZArwUEfqgviB9PPbtAX8ylj
rFDuvrt9PzE8Izv4y88kFbluuFHBo3ivHLpFUTbCnvKrZZ7rhyK33Kd6nHO985ww+6h1NL7VY64/
uG4v/563+4/bIbVU3AtgEGQ+/Wh2BMRmhYOfXpV1ah0iAq0vR47eG8tOxC1v0Pjzr690vZLXd99m
50GvYaPeUGgzvrcHq2JSsGRSYpbz1IcnaYrntElKRHe4EKgM/S+//rwffdZ/XN73n7euhu/syCq1
PNPzedJeYvx5oj6xs4tjkPLLX38SSpS/XpnNDaSossHDvHKNwhGsq3mBwpGX1EVWVpzSeB5+403/
2UKxcUgG2rcDF6T9j5djtanuvRbhLuQO4AWp/GqaxFyC2c9Pdtg1n5kbjzuTe/Zvru5HS/6f9xEj
tkA5w5EgeHUf22wh6hKxFK9IkAaotxWF/hjdB4sb3JMcMVwwkB22BRwu8hqrxt/8f9xdzflAuo7L
c/LqCeHcN4Ob4vNJt93T4hiP0diYv8U5+HaRcvX92uT8OCiH1rv/3WLJiPhNCTe+SoLEfe4FTQYK
jfRuyrL4yq5Nd/vra5LrYn/1MEjHV4ITrcOHylefZwNtIRYlukonU12YqbY+VImd3Fbg1u8C25qe
NFDRIxki6QZCBZxan8fG541HH+bXP8pPHhMex/X/PJZAql99vXCx2TXD6KrrSbLoADmRu9CWOEow
Fv3tT1LA8FBsKYFCS6yP0Xf3uDdWRu6ffznYXfRBTUl6mqyE/l2Qm7Nff9K3h+HV7SVxCAiZVA7Y
fPvV7S0adjI/VZeJSORjx62EQ5kFn2udLf35iKXynQ+PrgbFWGSfQqSFZCHD0f5NtM5PnhyH9w1X
GkDOQK724wVPLgEPtScvYSBxXHdxl2/ruHeu6iWr94ARlqtZRsW7Zc6LU5E77W+inn6y4ZIgJDwG
zSA8BJmNP9zvYolTf1AAtSNEkfasQbvlMaEe2WwOoSyj09+/6Y4EMa6JDKSMCNSPn9drJ+bFa1/C
AG8gr4G645Tl61UB3Pj9B0xb06XBL/k+sQLC5MJSvTdp1/9mu/jZTf/+p3i1ytjoaZvW9iV6r/rG
JmfmWpM1TD/J9u6E24q7Mp2H41zp+tgREfCblfeTV4GD4dr1CH9gF7Ff7dJemcUJPeLLbiqW86yz
3TM5RHbym2v8yTPr8Gqjken7vFCdV69SpCQIZGrJSU10+9DF9dvFzJpbkNy/iTOUP/soBJGKlDpb
uKgrf/xS/QhsPNX3pS6XlHyEeF7FbVD/D5YaAp/hJt4UzCzjKbFnG/5Wm126qYWOrqSH9Ygap7p2
0RhdT/mIpsx2DQSmX6+79Vl+9aw7jmcrkklhD4lvYszvtpWgbGPLcafLVel+OZrW2ctSw+lNRu+I
Tni6p70ZvYQVOee//uA1lvXVJ0vhOcoje4zyCWn6j/cGALUFGhCW25xkNyFs7F2UOD2aJGLIBKEs
29ifHVLNfWubEpJ8x89QnErPrg6+Z0qcSCIYf1Ml/GTnkwik+J5ghipKylc7n5p6BFCBezHQbT2E
5HlfRUWiHxImlDuPicu98f3+TMuZpAQ5ykPSu8O739yXv77cpAzAwayclW/Uoh/vSxo3i0ZtfmGp
pL0ivoFk6CgMr10U9dhK/fKeASyZVWlqn0PvxaVYqvIWyGfzmxfOTxbvtzuBrpebAbn81dOY9pMa
ZO9chEA6v4SeyxjHnU4SmyICjJk5yYxakEacac4UE6WvtQpxVxndb3EtL6dYeHg+B8dcB+Ps/O7J
+snqAR777aRkUza+frLw6xfcQHXhMhG1trrHrtvPs3Oy+6m/aopPoVhQry1uuXOmIdzP7LjbCMfh
RQiCpUE7PMyffvPFrS+kHx8laQvwhh4vTWTS/qv7FTndZGWzuOhq5QWbaXLyW5QYZlejSAOWWOf3
cLJxnPUtFif6k5zp9SkcqvkuNlGsflOZ/Gwt8+OQQcJWh5TZXaPrvnuy67FFLeerC+TT0ZEmIUwu
M9H+RLrV7Wk71I8ObMj7CTD+zqnLa+xXzt/eXLgjK6QJ5Tg74Ovo075zHb8d7QsxdP4BNyMgbNkL
5swgAp8AZWDOle1TRszOb14kP9tcbI5KpAVR+67n1R8vPsEsI3JfXqRl28Ao6pLjAIsUOBu9khwz
/Uc5BeYFXBwbciaS8DTp/OSnAWoebs+uKHT3m73lrxutSxEB1Rg8DmXr660lL0GTmCW9SKpq+SSM
ZKkuMx5DD+pHS5yZh1fSp8Q780LT7369NP/6XnUlxTK7CbcCVf2rpWDFo5MpnV4EEtlrN8bzsUQ6
9vnXH/KT/YJPcYCssYdy319XTG7SIfFdwOKU8CKWZn7I6vmLKSy47YYpk+p8DDmsiGOah7RMiedA
dlArPGsxLNm8V8sTmHQsSCA8o/2vf7if3H3eNoIAN+3y3tev1kOO0tAz/GzcIPtsqmRxXTggCMLJ
jrZBiehhXok0SR/+Zjdf7+yPewIJzZSwLEbh8Vp5deezTgVxWVjngZcFOX3GwHT4wJlf76Hs1qCW
R9wANDwjunm/vuJvC+r1R4N84sArebH/5ZIDIxXBDPGF30h9TqekQECcdFvCF9+1FXminSebfbFM
d2T4eBfjiEPbteb2YIHGpplrGNc1+OpyN+wefKe5WWctd4t0ydptBrQUQ/RsRP/Yj6k6J+M13YPP
1FtjWiz5St9JNJYixGr/68v6a1nuC97OvBopHKjd1qX+3a7mg2tiCumfQyzgUcmNIZwkDtXRuLQr
9wRARne//sC/PjvrBwYsHc4igbdGjn3/gSwbbBnOShTS0T7qg+aQZU35m3ftT66KB1SQRi3c9bDz
6kNEkuJiSN3zwpLh7eA7BQEYqHW3syTAA2dgbD38+qr+Wpj61Hxg2XlW1615/f3vbmOZjeiq8I3A
RUp2GrDjCkDwDpZb2r+5NE5Lr54B2lVUv3QO+d64QPXq2WtK4Ldp7u3tBaf0gZGnXW3bSJTvEZ4j
igqSgbEQgd/Le7tmE9ssLD4YlaMaypPXht6VPUqqXyQq6kwQV2qftcDKY4S98J32PQHDN3JsSTVM
y8A75j7BQyes59WXvlqKF2sSbfMwE/dCaGNfAwwj4UG9I3kIIJDq9HNLlAOgIBnXn+TkwM1kmtqN
eyQ7GGzHENqQwQqA5izEEYqITabXNV9Xz/GXgcEBARkTADMVkD9gh0TbivTH5w6F/CWo4hHRf6AM
oSywwEPeveS5M5jMs1tfLAFcllr1z2wC5muTL9NFVvmrG7saM8Jq8j7/2tYlYq5Yzd5L5afpPYdV
8bUtJ/tOEekQAeU2sLwiW8rPIELzaGdlC0Ygn07Wp7TyMHkPlgg/OgR5T5uqzHO1C0eRXpSZk931
OcGoG993rEf6AXZ8xDsMWiVNynbCwOEgazAw+tEt2igSNxFSrQ1qsZSbx8Bk09U9DNdel8x5G+sF
o41621UMwDcMkzUruJ7lsPfLvJNHJKapRwaNeY8NphwY3HYo8NM4app944QIjW2VIrmau5XsYXsG
ElDRh+5XFQtzLobc+2DKDIKl4p25gmHBD4BXxxNMHAsWfSxHCJU3VqDGi4p5c7Lrafy2wMZyAh9z
ZHYgOTzsCrZbxgADyhl/GZMqWE2tCsaztiUsA2FUHFs7MNOw693GDW/IJ0EV6QVeAp3LSuxbgFZW
fDTpMJ6jm2RoTfJTE20RpVDyZWB9nW0DjDfahx75Z1utExleDJpcqH3fxuWR+WzwDJw4AdMPsxZf
G/zmAVFPObzjMSAfexIubBJkNW23V8aZT6pVxRO1lV1v2HnCz70br19JGSELKZI5O/W2b96xKU7T
Npon9Vgg3P4QtyCwUV9N6guAZhrTLrkZ9yZXBJOGXZX0iNvnaf6GqF+bViVS6n6a3YdRONZTgOCs
2/dZ3KB09PLxgniW3D0OCUfnjemGJjvDSITlN4k1WgNSs0C9WTiNAI50vuXjmsrmZyBZqFCaIie5
juwTeUzGLEfV4y9FtIGPDs4vqhYi+6QVl+4GaTCmdwfkfXLEqUCVrjGxlsexmhTCPqSzJOEaUuM2
xaiZQdd+gHgiL9bwM9CjYckXUGHTKUGBfvbIxhIb4fjxR39xFfPpmdfhAepKdOmMYjlCBwQhYDlp
+o6F3EP0LqP8pqYujBH6FJL/EMTOpcoJUtqNJIs1J0k46NmEya7C4yKSYE/iFuojLGXmoqqJgN5W
fMkDiVsi/OyA9a6xE4og20Wmrdzd2BRWd2ZXdfcUAq/qbnzQNvfu6rOB958M3UZxIyN6A0H4jvzT
ZNw2WdU4mF8Yq+PpSNhowrFnPmcaku5JVg7gXiQ1klFkVEOfnUyBN32DX8Ev9rwq9TM6N+ns8yUM
yJOs/SK4zOYaE9PcANzeEGxG3Y9ZAUZZWAefo8aJKYXojz8j17GJJWiCR5U60E8kK5KpL1jy4ijD
xTZ703iYHJBF2/5W9nX7AFHEN7vc0CvYdDJIFR2zkh06JxmB2rZea+0ksfu3SZ8R5iPHqkxpfKdY
+XpZztdLYS1vYWqx7USDXZxFRNsEHO1G66ufOO4M4c8jmg+Dv3WXYtDExj9TbW9RBzsLOql2QPdp
gTNq6qq681QLetKHgPZeoE14cm1jX3GnXHvjxUH6li9guI9CXzxgNbDUNijKYQa/WArUYhjv033g
pcyDQzW1aPW0JNvbjoAmaA62/mZB9OttW5Xal4xMlydNFLWGAJ4z9leDlsUmc+VCyp+pRbQj+aPx
NsOASGM3O7xTtiOxCV/cYEyuVFqmYNy4wvrMtZb4wQYU/L7FRvZ5ENX0PPlFD48ktoq3fh+yBaVG
v7M8Z7xGIBIo/F8lYreyRUIFgT1awMPkZP7tBMaT7NAlo7gTMWGHmy7XfDPan1xva2pH821ErVyA
I/rWbRXYeFA7MLNniVbpe9sZ5Atd2fAWWTM1COkn3j1h0WG6bRBEMmKj1r4k40dywjZL4h8p71dl
yrjwlgTdG5IOJETzdUQJ1J+x68IaGW3Zp/s6yJFmJV2LrXdgUVa7ukficY4HZvyg4Vm5e+Rvfn4S
NIU+NKnOhh3PVd+dZiDq5mJGi/I4W767t5pexcecdHm0YYtOv2Vr5m8zOSDCiZvQuxFWk6MDKOoI
qPYkOklkmQ+ErgiKlEXfzxKcokvvPrWm2uDdXwO+AF4bHPFEU+JQnUYU6Uxvyq1b8cbdEnIIBcA3
rh5O9ZSV50tKISHZ8G6SkfnKi+sN/ZnkXQNMSoiyP5/AWIFtSVTV4JOqgps1YjLfkHPClo7qS+ED
KLJmRzG0IDciGiCD/uINTxmegdOIxIYsbaXQvBK/Z92XObIxDCJ29iVgZDZDqph0fwhIFCcPE7VM
uC1V0d9z8F5SMjYUoat17xbPrTdM48HxzdBejbM7q1OUa++sbPJVke9Rl7Kh5e5zvITRdbd49TM2
UbgcQ9lnd07hW58rBWCRrkoJSLOFL0yiFuyseisdtNOkMDcNG45OHxQS9OuCXZ7BFvU6L4W+A55K
WGeLiqjJxbkwvruco9EdrfdF5U7ZUYSx7k/hWIOkI88sBKjihpZzJdl/qAlnDha3jiMHsVVWXmHG
EDqMyRBhRQ3bNi1ztc/qTtgbu2JpbqY8hQEGNcvX+1gv/TuvCqkphiap6acxmdrnnms+tA2x8LuI
WN30YIiLfp8I433xwjEpYeJR9tDHSWyCRfzxzmViGKDpAae1cVzj3Q2hjxAkK6CtYL0uRLBRJXdw
GxJLArUJ8xhNnmWuBdK9lTrSBMr9EDO1AeToBQ/LEs0PM93XRyVjxz2B1NC8RVnwBLghG0n2AXos
F0PgUF90IjXJzle0/UmIm19cM3b1rhuU+ziBwCFlMULURkeT/Y8EPPw5vqjDm5gRzohMp+/C+8Y1
aM4ylzQGKiwSD7ejWlrMIxDYcFD5qZaHtbC+Ivy9AYCSluu7pzLDnT/O8cfCAkTbEeNyRdpru69l
3sVHann2lHFsyfRzlLCBtI4DLJpGE1mW8V8+Eglspl08CaxV4OTdKxd1++PiiqI5pcJp67NmnIs7
MC3+kU0mKY/pjCyL/CWPVkBoEza0cSonfAljUdzXuQ89Ec8mlKsIN84OTTnvScX2OW7bxCq8rZMi
xNqkll/rw1J0FlaLfETtZossWyhxe/1Vts1K+ghJpcdkPaw0IIJX5JXOHIJ5a+1gYiuDDgya6Bcw
mvMSug9lPuRv65i/dch45TtbFGfd0xCn8PEcTNTFRfAtGd5gdpRbOqSEJ6EKXrPKCiTLPt/JzpNB
+5lCdw2HbceoPHRzR/dnqBXfSf4tlx67yUrLSWgLkOtZPIpvGfYVTud27w70pPcCgsD7OhnlFTPk
5eMUTNk7pyvVOTGpsdnWWHzudWEQ31VD2x+9CSrxRtZLQ/kzD/PRo3canqmhfSR3VR+VhaNvm2QU
W0dlbKRllF7qCnstJwQfU+NZnbjBJe9bJ+ZsInyK67hF3a/OUlKBY0S7Q3WPcWt4LJ1IkGHjCYLp
gjHr8DpXw9MMjvy+YFHlu1J3+Nysqa8w1DZl552xvYaUfrMUGWC+fM2jLvBVanrOfPtzjbcFjfb0
xeQdyyF22gliExezr9t2eFJE+pA7IiP7yzRHGSt6UrgWmjnkBqsufEBNXUE5bufsmrF0/tVfcCGg
hl6cD8TaDPHeSmRqbyOJQPw8IUB43K3J0+MZrIVgBYwRqbGpGnzv26BuMOYRpknchKMnchtVjdUD
M7ELjS+OxXzpCKdnRQ0h2ZYheaBkEZHJsCPvOnqhqeUjh3SJSNkBrZ0+eFDknaM/ivArUcrkP4AL
pvfFfvS0TiauY/wPyYlvYdyzv8NTiG17eqcNj3abt8VNEOV9BPDKicdLFVj5Qxhx9j3zm2CKdwT1
eVfEBmpwzGHQwlfDk7WNsz76HJsWWAsaMNvb6RhVB4roCCetlmjtg7Eky8eziTnubWfpIGtzntlx
vBm/LhnquYOZpYWyd4lhWTWl9p9K/svVTDjSfTvkoKhCbg2sxwzabeOF+kPbs0lA3O1QHQ5TRUJV
7cUFPKeotz4gWpqhZjVMvQ+IA4uvCO2tR6TwQKWWnhBzyiUN+KlxgX9ThMoAa42LtQ8OT47Cz0+p
1fbEIpPObRUuqc6GMe2BtDIqZtKpQIZhDjJrzedQZrdl7A5XpnbTce9V04Jqt4/1R8c2Zbun64I0
VmiruiFpRldb0wQJ5nth6uuFPR4MR59wmsRoPz91BgHfFowrmSljlQaPpsOceZAke7/91qr5N97m
HwjSfiGW23dxQguUKcy/5HLr3/hDLef4b3RAAoFGgrXOLX06vn+I5ZT9RtPlZlV4f/Bt6Ef9t1jO
eUMTCrIN6RHCplqg2fenWE69oevmsJZ8foMOPROF//rP5+n/RC/V7R9d1fbVr/+j7IvbCvtM+89/
uMGPjV8fzjlAHN/XLjMqh+nqq6YX6dJUmx67Y0RyrH+Ojd69xSAElIoKIjLnzO4jyFVwMNg8MkGb
w98N2WI9tYZKZ2NS1uSHJjagYkrtRTaB0kNvmws02emTGvUQn8fY3ikJJpPwnspNkO3pYXnBqWvS
PEHIW0GvjYtUOsd08dlU3Dq8basF2qVNLD0RMu6MghVjRfGlq8vsY1ZkEPRaMnEjWvRyeUgau5l3
iUFfCL4BwNrOC2pAEjmJzHcs/+6WLQdduEuvY2JmS+IZ1RC589R4BEbvCOswF7buIvc8nRd/5dIJ
4x4bPJLybZukY31qUgvfD/6JHBVbVkKMMlWnMcI5hCIfpkJE2bkSbA83uHYscyxcv4kOWUgICBRM
G6qq5xtMUBvJWwy+Ffu/0jdp1S20c8ZAJJzRwmbG1gZAIUVr33WG2oXAbLhUJfb6dO9WsBIJ1yml
Axp5SmlG9jMIvuWBzSXiJZkJ6S4ngnLiNviM3Wya+gtGHJ3o7wa/jfOQXrgVp/q6HwXQhHvbKkp6
AUWLY704TQOYAvoiwCWKZrlfPML7+u3ARa0JvW1phu2AKXvU4NdAtJNrbbR/IE2tZRYuyWPfFF6j
6gv2rKK7wICTfZSE3LJLT7yng1tKM+j65PuhehbalMNDlPO8YN7ywVrTXZDlfdUwcLuipdNmR9g6
IwVTnjJO9spgiXey6ckqCoyG6igjzHg7laC3PC0dsbXeNsxANmyZL+vkbHbt/tTis2l3VJSaMgu6
ykAIrWvTMY3M5B+8OQJmvKDlV+dkqYnqqppHuNQcSctHXRacNSaZYTYcOOTtpGLNwdz2HQ4Uud8e
O8wpt3HbThgjRwfOnsc/dck3lN6QAFzWZxq4j9xktM0++H46CtK+4A2wbr0QCw8VZDqdhrYK7W3i
9UQuBAG+jv2I6dQG39C5EXcmoak35QHD4dE1k/3RtjqaKljlaIcyGe6bCz2h1d7MQWGDcpUhvcU7
iL3+PX6PMTkD0IrPuFnCcJX3G6Z5by1DcXu00a+AgGWtY2zCaNBzxApj+4SlCIsaOMnFTa/cmaEo
zpYkdLwPgsYYSlrlxam9T1cP8ochG/zuZs5xwh7R1eXOx26JBH5pFzyEdUg6jUty201ZFd4s0zCq
K3Qh2XAdN0UEWw+ydfUs03KZtrDWvFsk9iAuFKe6fT9kTkztXxhYx01zbTVydLYgiYK7ZoF6f0YA
zYDhuCIdIaZIGrZjpSwsRVmPLZWAbPzCIBrEnQ1rVu6FFc/uLsDpihVYcA7awyQKHvoAZKqeNFTB
HnPlsjIY47toUtmRT11ZE3rBSNVTTlLaQ6DB6Nw7oHhE0ScnRk2r5inD3rdLsaJRwJIF95l3/gyA
PhzBrcMoSDM0SZY+D3pQrjvQMgBr5tC/JyeaHFR204R2i2wphx1mXe4m8t3M2RduBfHFJ6vqbVoh
AGhRnwFHJTocu0fSyulAL5pnwWRJ/kJ7EvZJZs3B52mRWEEI4xYfvc4S8AXJBz858Yr2HpXEqQzF
En6LpP+8ofBXQDlmOOfbsI0De1/pkEY88aPwmG0vFudLZEBo8YQUoKzK/MJ0xnk7lLgNTmIpwrh6
n+lmfPDcdR+Zccu9eMi7KVBVi9EvSsP6MYln57qWopn23kAoE/Hfssc5K9P52iMONdvbvShWkYHX
BseYja4FC+WZO7BCTJeCGAwMDnXTJgfeZPFCX7DPbsvMh2AOmogHKrIHEChOruWTZ3XUlJJ2yZ1x
68jaIwwLnRRRg90HN7PFk9xs8m9hocgRogCHYws6A6OUmLBA4AXlKzAFGJW9+BY8im9l1O/rNCKQ
NOzYvDY+ss2SLv4aWpri+5mYMH6LM3ViAxRztjzvLkl1QuKp4+XQCTPhLgGo1lS8NxYOyHPmQNCu
PLuzIZmBc/a3unTkF1sYq9xDVibWss7x3AJZVbz94PA0+d75Fssae0p+oYNGWKuNfgVuwlR3pLjO
GUyMgwL1gJ/KKkNwUGvoKwYkAmBLQEBXjV3G5MK2NQcd2lEeSYF0CVT/dtRO/xDikvKo1smV5RHg
WjkaQX/Wa/JsQTYfBJY1j3ax12jaaFpjamVbwMeC00V8rdcvGcd5N2nc7GsZJ35wYm1g+QI9rLJN
jQh//SG/xeJqHdMgQpySv/MzaEqboY/76JEkD6u+FknnEKkLkZa7y4GcsF0M05y+991iMngsjDUr
SM85p6NDDXHd3tMTgKvbprUldm3KNr0tFpkSVjr6qYUpJEREUsUdnhrAbvNtxs3DebaeWzcEHMsQ
dI+Os31mZfkn/tz8zh86fT+n1gLEIJ/mxxEgyfXY5oHY0GFvPriSftWmnCYf3uuIg3mzmFF/Rbm9
RLssA8ipxZg86Nnpbm1Nt5o+v17e6y50PvKjDk+cw5erJIuIgaD1Xd8BWTCPCuhORFgnBK8DE3+8
rH2iIWiwxCqwH3YC05uIC01oGbW+2sS61QxXlMCTnKkKp5erI+C++VSAyh2LabkM23HqtpLk6DPe
qBAxFm/IDkyIouIYe053XnIpLWEOZEyQDjH26I6a9FLpzCPiN3Crd20wmushWrOG+gVFRpDW7Zex
bd37DA+ns5OilvC9g5R8SS9sqP262AqPOfKSDtjZWB4XTjw+J0aMDXwjNcOKZHLBmQqVV28ZTdTn
Fk58s7Pbsf7SLbGrOABNBLpEBNhSUMbqmQ124lXsuFjiminr5o0gQ+Em9kHKEdY74NpjneQFh67Q
WrW+/XjWlWFCJoNEpjir2qbgDGrx7DWgE3G5jYRa0ha1Isi6M9bNovHKx0VEqryYCgY6m7QgdI/m
XgUUtfcMOj8dB7MF1WbwnoTMWqY8qvLKy5gHdO3JGLBqoEtpHdKdcer9IjLazT1qJcYbsrHWrCa6
AJxU0w8pRkP+2SKGQxIsXpZtBQVMi5+rx9Q6WDLq0NMu1hfgO1jZUqdIiC5weGA2JplDND8lga0b
r5uDt+vnj/t2gjGXbHIF+WELLI7J1srxCMCek9GGERcIh2aPU408q6JxKg5ZvXg3E3nI9o72Gl5c
Oa/pQ+TXWFe9Txj20aIaJCtK02Ld1Agz2x3BhwKcMTzBXdUWwb7Kydc4FIU13o8hoJzj7FIsWuzY
DneM4fSi8i2HdPel4pLEwzi1/a7Om6l8VzlyASQbOk6iYQWmnCN8bS/iHpWW9B8Rd2oaUVXWXoZV
PuBp67r6zupI1uHyRvNeNzlt1GNCL7E9YEk37MhwvS1Xb7yxTqarBsZBThu/DCkA54xHvmNKm5C6
kQWNvjOLDjg6l6yRJO6n+9BrgaFUiqEafQ2kCBtBGQmiwa4KlW/olhjQ8F1BtQBzjbTfoqWRHQ31
/I7mRlIzpbZkvC/ikUkdhryWiVVVR59qRQt6MyGGvXF0MHy2pzEjsaCkFUxKhGEY8O8T+B/2Mw66
vzqCbxLzH4+fQOV9fwb/9nf+ZMk62NJ0gLQp8NGuAL/7n0O4egNiH7UMx21UZxhP/ucQbttvOH0L
qcV6SkaUxsn9z0O4Ld/w7/CbiMgcT5Np8HcO4a9sIghcMBVxmMcYp/BmSP+VqsYJ3Mym/67wlgI+
+BzyZ8aWw4Y2X8NaxSvENaaoX1PGsw6LpEvyLuhY7L84ibatNWTRIeXg7t7//fV0U7+UD515eemu
PtX/uTaDntFAmCSKu//68Zf0Hf7sFe0+dZ9++AVQVXyEd/2Lme9f2j7nr/7Rslj/5P/2N/9srzzO
9cs///Fc9WW3/mtRUpXff+vS/eVKufqUs07+8hf+XCbuGxpzqwwIq5CPqYJmyP/0ajx/VWliaHEl
4aWshf9OLtRvkMnatHECx3aR5a2iqD/XiSXxNtrwiAOPvwSumK/+vy/9f9GtseVrjZKHIlP6jkD2
TWsIg9iqH/xOD1WEK8LTXqYNgdCk/IYrzeyypZg9hFlYvYtLMY4brmHkDe6Yw3p4PCHsa28TxsBI
fOziorVN/uh1SXCYMsucN6vXuozwGbQaKgo9EsbaSzu1G2LPunP4YdWprruZQSrxS2NzYbzxgk6y
/QJ68qlA2M358r5bgPKtmPiqGoKdN9rMDaeadr+Y+UlIL7Mb55wc3Yu6x380jjfKTO4OYi95CZpd
E4c6nICMUcg4DxfCMHL1pPXVsvX7vsoO0YJRk+jjE1yDfDPxdHDQQ7+HVOa8pqmK/D6p9osGTz+0
AVu+CR+b5tPMM5VNiXvW2yRMRI7H5zfyISqyg1bVdQfx4bCI4nHy8iOGfKY/yxlkVVBj3U4TU1dJ
L9siBNb7gbJng+rmBlQ888F22cW2s+0T78qxsrehtUeYAw031zcyT97HDAkaxZkrXzGzzi7y6o+h
R0VdADoCB2e/iLaNnwQxxjvRuTP9CmntQOIBkkf0dUoiRqQTVIBJk2KBtfwM97baJNTw96WJL5jL
omlUxUWmA2tvMXQmyNFhuNeLZ+gJgCrcL7TYzmNh3dXFowuBwi0OAzYBTjuUz+P4CZVKf3QVvOJA
musma8/rjhC/8xAcF6EYWbRlswIGPFansZMfWFHldg6GtU12X9rlZT3SUlCDTWRQ790u0PmMr9Od
assTML/hzK0mEi1mUsGZGPvkhY99TLj3UnxJkv45ctwbsBoXyCKpawXpgmkCEq6Yx68ua2ubOuUJ
tO9BFag/KNnVAclNejbl+Y55ero3KZKgjIB1yFylSW9SATq4j4acOIvl0i5951iOY0KrPrw3HqjT
UsK9VKgkwiQ7E3V73UL8ATbcPAOBeS4rZ1Xln1TWn5P8B4UTPMHGSAnnpqtR8ETpbZ9lL8BHYX8u
X+0R9YQPr5BgZtILYA1rGwf6MhMWU2twe23yNnC6t1naXkc1+F2LP8EonzSeWe5su8nBrak97rRT
tTTnsVd+hhu+0JaICFVzzGdnGD6QAElxOKXyBkgsEynzqCu1U+TaM9hASBbb2zTsoCZCzIW+xlHg
IaESum0iyNmM4aH0iV6epZH9nMXKPo8tNKjlRA+yBo+4g4l33mTuJxtIsAEjYXoIUPNJc+4Zktsl
unDJv/MBf5ZJsJnlWYi4BkH6/2XvPJbkRrJt+y93jjY44FDTCISOlMxkigksBRNaODTw9W8hq64V
RRlpbW96rUfVxSIiEIC7n3P2XvvdnqyjEYS7qjsyy5g5MnFUBJKjUc6SwrSyYQHZOQ6Yemdiicln
MpfqYAv97VmYPDODS0RbzrswZL0/mjqhpA9m86UcCSPLGaLJHHgcn51Xfp2ql0HuqEvXTvVALf4e
IfyjkdYjmWLUgwITpUKom4QcMN59HlqAnryeRanReUP8Qzc1rZOQmr+0OuqHyYymW5cBG4iheubc
azKQtd6spF9E1pJVBzhnocWuPHgB4fPP0C5tuIzuhOL9hqapLK4cmCnkQ1VxTtJdLIP46NVK0MFo
nLxy9sGEG23dtWaQnuaMXL0V+obQ8HVdGuAa+yjiQ7Wh+VpXuXule9iKfaFp/Q1hSJKwR0tWh5Hs
eG9lzjlD9TYZIwqVlhDWHco484HEUULNABRX9a5Rpv0W6iHMmbqAwbhpkEixOiezonSx6xChMw0/
8EQcmBU96NBMer/pkYNt2k7Lku3MfmP5jdGNq0pVKCdXRWvqC/ItK69hXDibAI71LgKz8pQzgw+m
jBfetda6iDiC2LIviKhvDhlvuTW16SN5m9lLM4tLwlqvpJtoF2VTmHdlAM+wgh9poEydvlC3yKWo
aZ/K2i18MChfTY84+njo3j0pq31LqXwl2p5Xp02p1qq16437wqiPBDl4RzVviTZceosnYM8Xklwa
Lw7XOXGPNCMYajf7PkmWrG1ufHk9mPQZPG+Xkl1UQ8oFn5JvWGmnfTgfxVC06yDcgjDML3pvTHz0
GXdxHBMs0wdPCB83lPHOeej5P8jFnWVGuE6urwY72jO02w80EJVhuf6YxG1NQb1doNqgxso1UO12
M1RdcNSYKgf1sDO73np2EEGsDKgZK+as7XbmLTrYYffVjhjmwXldy/jYzJU/oKMEhbG0IlR0a8fB
hVuFW/JdvkBVgWmOVQ7Ma5SfR/SUawBcKzscb7JSyw8yy06YM9tVLMdgjYoChe0Q7Pg1d/QqoZ1M
zTdktOTbQH4z4aHvox5Ol0ACugeUxAjScTZ1ZpG2W02bauTdmwecSkGUXwOE3Io+/6g7jTSBdkf9
tMAULt3oyZQo88nsO+VNdd0WBMKZEQ2KDpR/suvCqyKz+00PYYworHNVzbd2BoOM8wXNeSSTa91G
8F+lu6ya945ef9CGunbMPLsquLA/ynnXgBDaiFE791Z36dRtsq5TqH0U6iV5JnJ8CYarAEP3CoOi
txtysY2o87z5XNu5v0h6e45LbKVu/w688iu6SsBiDot/O1LDablB8NBoLuHFxaaa1H3rjMc56ufL
QEPIT+IUOrppa6GxpUcfrQoPWq025te5laa7XiZ3c/RS9C2I4m5LDOTBCQYBpwTceFUdgzF5ImFg
PcGQ10qQswEQ6oNosbyUJHQBzuKzxLcNspyahrLDujzq+b5xobfGle2diBj7cExieaX2ioJx7yKj
RI2+AQ3ogydYtx5hlLXiAVhmQ7s0nr5idtlOZeiHutiHTv4UBvVFVUZ7hRUi1B1alsW3pA/XQ55v
oGVQ73LVuEwfTKvd24j9UKxegcXiNaRlunWtsTiYzNFMVe4nAIND5L22qePL+LoJzgvHtVKk1U4w
cVwWY++uGavzPOqcb+5BjG2gie/a4UERMaZPtAE7AitK8M50y3d5Wx5UQNqUwRCb6DUzJ3bWsR90
9dLn2puXRmz95zIgWxXt88lIjbUE7GOhPc8CD6yJdp+LPNjQxTF2RermXyv6t2LQsy+8ky7tdXa5
MuwvSkvfhZn9YSfmRm850iigVWsD5RVb5bguovo2Rpo8+Y1FK9KqHjTlLvFGYuNO9LVgzgacoQsU
syyFmF058QUwai7zhCQN79kON0Z6auKbPLY2CYRGArQJkSvjObweqvKBdIvLjrQgMpCRVkSFswoj
UHtx0J16VAmNXr6Mklla617C5dIOqMFAByf1PkVLTPgGZraIjEcaw1ndbHPmNY9DTBe8rJ+rzCvB
UNKYQ+G06Zxd2LCR9/qlbLViTTHq7gPyEu6TIdgzKUO3/zjn9k0mmtHXSvnkqdeeIWdnRHssf+2G
acWNg4rHZwbBytD0iJWhZrVp12wTO3D8iDFdjOpVJjw/E4Ow0r70GObS9Wx8oJ2KM1Fe35dFkaG3
tuX8VmEoJCzDmfqzOfaJ36lx3rqtMUCE1NKLphgyX1Xyrma2uhKVdQ2ccHyajWb+iIGYxgg3dWFG
FwnP0KbursH538+EaJP2dXRmdcAKRPKXAfpUpOvFOJJMIQJpZ9tX9rYmZteCCWfJrCUVyNFuyBGh
151H/dcsmu9ygxOWNp1UOzTQq9BQlhFSuVg8aIF9wp+4h8Z9YBLiZ4hZCAv0zghZzgmyj8hLLrXC
fejy8a1qksuouPE66xXQ6bK5PCpmhRGds6DrNghHQCkT+HJniUID40TeYCOzgxZCeGzLk0jmCyNh
zMrcjO+xTAm7YtNb+hdhG1c5noQxKPxZouUbKVxXhq7qfQUnd9VQ362RJCNLdK4rV9tFUhIj2pIm
XyKirKNo3UCtUna4bxpU84t7oq+4eY2FXjzs02kvXAINdUj1ZY7RUG/TO49NdgkRqI3gYA7dPQfB
Y0fbdRsAjyJRejri8uBM8KDczlsj4zWuikaS8a4dB9YvCMuvHnKtTZcFu3mKN611w7Zytyjla9kN
G3KimGbVEi2ZRRhMH3THauweUlNb23F3OVciWVu1+EC4+g2w8LYLk6+d1527iEA8ktEeF72VnEDh
ht4e/RTt6H2bAWIonwMcnTU1geR4C/uS/VXfADBGSUtxt8my4kGVnfc1mboWiS1gxNxhIJl1Wyn0
qzlmR44dNa2qhJowNIcHGx1skUnhO14MmVV7UTPczSK/j4D+r5PcI6NbvHett6Yh6xyb/koZ0zpw
6r2qlQ6dFpV+Ja9dJ6q/KFlsCe8ZEDdwOq0chgFQnYcZJhmT9o9wrvmKAXo3J2JqQcyJYnTOikV2
z0aNxosepHgrJvM9iJiSMfgnCHvM9yTfkIRjpb7JVMhe8qYhghCN5/RQZMeGU6J8kU7BOuIRARla
0xd3Nl/DuryjvBcSzZPTj/QWtm3HNCJj5NykzlaW4e3QVVsrMG6HJNz0hrOxhmQD7p6ZVL13h/GL
HVSPi+UIVDBHJWqkAsuAe/Iyua3b7J4g1aLJb1CjqNvAcvy47/e1bJcjzqoii26G2jk8dCTAXNRK
IW1GhfDMiLXewEYbS/LeFQmqfUelcI1gNnojg0InrTTOom+h2c0XiYTKT/e2EAeeKK3ctEnHD8yB
hOY2EZBRHxC1F7vGXSOM6loXs35OU549FSi5zvS4I/oYeZklXf2QOfbk1xPFcwDEQy3SZ1k5CDWs
stxyno+oqHmAYyMUyCaHZjfPXcNeoW8HT39FhTgxw9NDcUhzAeDPUuNeoRTb1X3wTLBbcY8WRKOg
C43XbMzUQwMFYgcwqd96oRPvimV2JKXbwI3sCGgohLgJTG3Yk1Fs7QOFohMDgDK3UeSa9ybOFGJZ
Il2lZCFMxi2ZJYnF9UvKHI1GE1h0KzpWBep/Ug1kutDwWOaxHHGqT62JTcNOyzNbS6p2TjJn/rC0
OZq07S6iKhJXBWrjY164cb7F3Ta9o14ix3JS44EVqDyETTQd+jLUjjMxFnbdwtBFoUPDIDa2k+51
Gz1yRgbGc36g3zk+NpUDvpPMITYAPuatjajxI+A8RYCx5ezI6Aj2OsxjBhX59J5aHkWvnk+bCXsY
5rgidD1kdVRBhCBZ5RlHSrQRTB2hZIQjwvfQ3Wk8Dy9h19g7z5rSVxbyY4/sbqPmXt+7OrJlDF5y
/CYtt3ps+x46ppHa5t3AdAXOf4Gtxhz1alWSi7Lv3TLe60oafk6p3iQ1pihGHshBIe2zh+V3Lvsh
Css4CbYdN/+CSQ046nCZSmEnp4nk9Lg6lv4iiAJ8o19owgQEKs3WJeNg53U08uROz1PuF+3oZOfp
lbatDD2464eoPJVJZZ5zJoF+LvQTNi8077O9UEc1MGLrQS/bG7wN+nNoRd1T5BiQ2eu2nW8AR1KQ
uEOevYYQSAmvbErNNzjdosJsbaIsiJhXcqSIzaHZvBeY0SZCKsyBNO2gTQ/KiutTnTbp0dLK5Jxw
PHps02HCVWdaJyLdQ3AhgWdrBG0bwdHkqqvZbUkMz8ra4rheKvOB+qnEr7uYknTngMqG4K35gBP9
Rlg8A8iJbtHbvpDgulN1cMRaGO5AzfSYNMTidkwbNz+0QYsyYmo6OgAlAgkSEXNrOsE7ZxmBc0ap
hNosmUlL93ZMSnHwBWN/Z2uD4dcQ0hanjR4Vvt06FrVHQeI7Qom1pJzeIbdzTD9BAX1bDkW007kr
2A/IGecd2KVBG2Z+l4Ln8sOBMafGdba1WwkfBVVGypYzkN9YPvS4aq41fZScA4pTZg4XlUaoqpGS
C596XnKzgLovNOncljLf5m5xMwGDBlMzt90eBRR5i/XQOSRItCoH9dV0hBJWz4yNljd1iFpG8kkj
16YxVQ4k0Do+Kd2wsk2bsqRmLuKAapSv2KEn5NQ0Xy9Cq/CwS2W5feaELIhc0+i25qaBZBw7lzqK
qlSAeNtgZ9feSIxFVVSEtsz0PGfHDvlFR30EoVzfDDpHbcOgluIw0vVPUZUT7QSLlsSSGUIxXLkR
PnwsdEDNqqjvNSTsYH35e6FN1skG0Gt2nh3Z79EOHAhngw4Z6t0FEzt3Y6IvvjPlvBw9Zrc/DFJk
9BSdYDq2NCrYXtOquRgZN2472BYglwKjZgkR3tZk2EfNJ2ZBU6VtDzRlNvjQKNA6fdOHnQ5aou9e
0ZDFCLaohpmdYP9S5cazkeRG5q5Tw5mpM7q4Nqe670x9fHOykhSDjHMIBXNqzdTX2O4SNvED5ZX6
ZsVNtJ3dJkHZ1of1Oout6GIEUnxCWUK7xDCiXuFqKUNkH+U1kyncEm0e1jcZIKnnkBrMWym464vY
HMlTkIQnU7BiE5/RXxlO+BUI9H1aNjQW2/AGBVS7Lgjg8hUOHMb+/GDdLLm9SAZLsfjIzC+tsZvr
YHhiHF6eM5NOW+ZkR4O1ltImfjYxMe4B8T/ZeXItxvYOPOkHy8h64FZyLKUO1y77GrdEPpV0a+Tg
o6x+pAXGH5mCR9Lyso2ducMSJ8azVALTJWCQBBbKsO7BytAoBUsyjXKejFJ+oZMkdkGNRcPLzOth
dBjgD+UikETCSbAwQrSvOJ0jP5xle0Of6TouRsRjiwvjzpyFcy6t9BXNyUlkNf1eDdDQuSs0daMR
e8USrMXYgfgh8fhU2543ydU0gs3o10XTsI2MwHgOphL5P30wEo965z6u7Y1LUm/a6Xck+ko0Fe7V
2HBysLz8LZPGpS5LjCUBEVIdZGVpJSTYWnr5ZvGsVKzKvtllV3raNxvcW4zZSe1xhi8ZqoodHL3q
tu8IxDPkeFap8VDM5lvT2i9tct8E0N2CchPPvYkD/KEkW2fbjQE9pzZH/w+JwhfWy+zZ3MTYuR90
72JaPM0aDYB66td0EeeV0gXNFIRS5Br5Jb0xKyyve7p8PS6Vsao2fNWtxYoQMH3JW+wUafR1nBz2
9Vz260AlR2KR8xU+AtxmUt46Ck5RXdR3Q9dd4Z5GDZzQ8JqZsevUC3Fm6Jt4yr5FTQ+CuSVmQFfJ
PuWcdqbfsEenFl+kgkMerNCtiQDp2hTUBSgRv5k2B9K5LItrGsS3I6f+ld1TKweDhW7MOk7oFH0V
435qyRNs4mHPTEc+dmVPVVB9XRJIqIuU37r5twEp7i6LqtZnZ0r0qzgptHvmtsVhQBOa70xbe6Jz
cOqKxQjqDl9doyPoeBz3et/ckDj1XnVdjNFg4IhW5h8N+nz6Kx9jIR5cxVC+NBssUxLHHSH18a52
I4yJnrofYrrmeqhukDemR9rP84UWB2qbDwgQZJZXgH1JcVANGLZpfLaz7OCFgjtHNwwVVnlHNx6E
ba4TFRK3u3ok2w3tE8MjhhkHa8rXpWxAKhqBhQy1s00fEQ4hTe4OUqDu60Jx55BM9hCOuc8WvZzx
cbJSFIW9d0672bjQEE0hAnSHm7ET2rpF50c9OiGPKOWGymDCFNCmfMPZZc+dz5XKbrBuuRs8g3eO
AcpNQGp6xrQ9AC/Q7UsTkXO88jyoBXaiJQSL2rhEmawRf/Xu1o11mLW0+TLNffrERj6eSBR7nbUg
Bh4dupeE8OyLjscl1GzKE7WMR5IQJZ46UhUFKg0QSaJFFEtGgImECTdyM51tL9W2pmmg5yvPuL13
CI9Q73gvo6JhR9tDoyXFYMwzp4vWAlEwDt8M1mXiUB4j5jAl46E1POb9TBeHFS1YZwZASdLXrAvD
5j2tSNBuZPpOVsS2ICFTcMxbOUOwzcz0XtWtfciYsEvMNqQEEZ+oafxIBmdq6rjAvI9JfCUBtW3o
RwNEbhQBZx6BG07iTyHGkSX3oOWEsTJDgkcMbMDYgY7QXw+NsOhqs0Tj7FjCOvpnRPY1qZnNQMKl
ez8P5lvvxCctSY4icfZJlu488Aqo5GipNPtoyFdWGqhzrIXqcsA1u069kGGOwVJNlsjsM9KYIAYg
btdjrCgkahm0AayyOqtuPhiNm3Fq7WDVeWcyc/K9BO9AioCGEKoir9Ku0rspyB80c/xgisXXna9s
oyhZ2pcTAoBpGkxdl42+mdcc9Qf9S5zE92ONKRkt1kGq+TCNwSkoBEJfm+z5nlK+i05Y3o5sjA09
YFD5y1xz21pm5SfEPM3AytjsTDqOunfKBFR5Y7YemrnlyRkGd+WOljgyDrkjJGTdd1WzVhrRZUy3
/d4J5EXKN9kSfoB3NLdRUVuc28hFhVg9fKiGYQfa31UkZuxcc2x9a0P7uW7HVe3IPeIewQCroOEr
Te8e03x+tCpeWCO8JP3jrozjl1Kvn3AUV4TkVZAR8HaHlwr7ECcHe8I1Fcklnsglv4t3RZBxbXba
KuB4xrEhFJuSy1qNuOlVkq9y7gO5m9sAQwUtKgAMMLhCme+rltVhRlG6Bn5KAYH3Qhb6xhLbwVZo
G2dyckhSQKSkryMdCRhl/2U+EkNLtBKTrng8YieQuyiX7r0DyZVtTkQgNpzmStrmW8e0o2+03TLi
xAGQgoEIIl9FaNQA8z9bSXmTJOchHTc50HV/ziQFTFbeKe7CeU4FC7iw70TK5wNEu4lmvfZTYi6m
JYB29q1e/7D1t6Svh1d8l2prOSkXv9ZtAAso3L1Lx3ER5Ibr1DGvEnIVGYnkX1MDEar0AL3bPf63
0tjPesmC073UPF8LaH34atKQTRQEwqm1b3Qj3M9o2/hjO3qqDDUiyYScrR0tPR3BWx2aPAINIkbq
5F7NABiQSn7Y87Zo+MZIuImOIgbk0aiT7ZC5TBaN8GbOGTaOoziqcL4NOIJIPWLuzIgkzD/CJXop
RtKOVXDYWai/92w1V4T8gBotdqZr+ZgSCGAaQ7RuwSkc8pOJdHztzFjHnTTfJ4V58Cr2avCu2Rsb
SrjuPVltC63ZlTHd9Qbfqe8ZoP2pTjgc5MUVr1bqA4W5pRZa23jTVoRQSB/xdemXWdavDGe4owNM
u6ur9gG5GEK8c/AnJE6D80xtnzjZe9gMF4CHHqSHR3kyPbCO10yE1j1PckrYAUgNEqEndS44FOYP
2dAdRMAgBcYQ9XsXf81FtjVhf2GBF6S6p/iszQy7Nm+ZbusHabc0H+OTtzhoRPiYOkzwK1F95CVy
hEkLdy1byFroqBgHe6Lpb4XTyujjizwSrx0q0wujQ1hHoulJD2FjZCZaBqyOXjFMz7ae1w/x3PY7
oi2TtUNTyOfMuG8n7WmU6aaIFC06a/DRgYB/QYDZOOlR5u9ZEly2Rb/2gOUU/XgXydB39eFLKcpN
bbQf9DqZZ+q4igmZuh/cJH7u+uJ6olgdahrUFUmfvUY55KqT27Yno+qui/kp1Od15eZoBwgxy5wb
2nY7M5K7Log3izIG/+86MOvdKGjelQ5xoNSrWzMbDlnLmmRODX7L+LLtYab2Pf/gtpeosTdlSXKq
I68YDxyqRGzH0nzTFOt+WLcXRa+fa9Z4T5Hg2dz0RMgONKyrIuyuzAInkvk175ANM/jz5JfCKeEk
6UcsnhwF5BDg3sEpE+mk3rEjutqjpnLmyqI/Nc6A+mfaCXPkpNSckzLYssv6bk9gkjCMtdbvdTfn
EMmzF7tkMUVvE7LGlsQdvSwZtiiOooTVhs5dQy8fi0e266S1lYQvMUO8NRr1EE2KoGT8oAm4Baza
2NdF9GGGrLKhWa5HOz1Q46O3tzfzjKQpbMNDbU8XjYh5s4xhpdLwQdf6YyporeQ3HDcHdG4Jmgjo
LHnyYiGTDoECtXmz0ftwUwWMdmfqBpPaohaMDYxTV8sDNqrWJ+aSLm5OUAQfMzfqHBmrHiH/jvcF
JCITypvbzDBDmmOeoKya7VWQ5S9WJh96Z7qi5wYXjd6+XUDdVPvCY/OyVHSjNQU+YFy148bRJ/r0
STV9MwJKJyIJP0ZSTbOZG2VVt7qXfpmto1e0/pQZX+KivxwYmrCw11RUVYN9Nm43SZoiiyjxmCMn
jnuNOtrlyZ7YHzeFSi/NTM33DcdTFsiIhivtFBnKI7F9GxdQEvFK81vDwQkkwhcyuL5gqt3Hncuc
PPcuktlVZ6V3ySWSpPmK5IrTaMwcdYL37/SXf0vXvjcWigUiWWZAjYolXwB3MOhAYS59Uhi5uuv9
JFSrvH4O0oJHAxyqdTWlga0II+rS9wLm04MaBxqpcTE557GvCKJHmEFW6JAx6t384ZP8xCm1nUV5
57n08JZ8AU9fsF/fSeZivLV23gosPIbVvAA+4ZcW9ASx+eVFegvsRnunbe/eZV3ZfHFbc9gyuGxa
X0Od/e3zw/yfR/Z/kDl+97ssus6/9ZqXLzl6zdO3YuGUfvsnUGL5839bZMV/PFA0Eh2tZSJvXASU
f8suTf4NUEwPhp4gz89CkPm37JKgCeizGAQ9BxD1os/9R3Up/+NA5ObvQ71rSwiP3n+juvwpUALx
L6ucTmvGNFCHupD5f3yAAkgYE6yqVwbfgTAesS6NZKRC9Cm0h3kaanXrBe2gHaKmtPFxYYUpboAF
oIcSWh5W753LgVk/9kVjjk/f3cR/ec2WZ/eft+yvj+bai77Ucdhz5fLsf/dsG6FTVhwG38fIZnsz
tUDmawuOVb+mrqmc3e+v9iNiEF6mY8PgMwkAEDT3mRn9eLV+HhnRdZxE41CEvmzm7Gs1ptXNf38V
U3cRsLgGtiLrp9sdRVOKMaFAAbYQy5BkoS4qnP7y91dZPus/d+6v70ITwjMMxyFuwUH3/f2dc3WC
aCl7qZ9EnjAYHvRLj8C6fWFb4SmNNI9xRfUNX8P0h6/340/294UxvGDvRparu8tN/u4nUwqN9yA5
c05DmO2I1BsOdaOlWzHVfyIj/0hr/PtSrHtyUQ0D2P3pTs7FiJGbszBt0YS0qXZuV9GMpE6bPxCP
ir/cBz94y79f8n/5YmjhWQU8oJeEjAnzp6fDg6BDeYdhMp3CB3xc+saVzbfJRtT6+59u+dg//HSu
ALrOdEnw7mOqXz7Id3cQ2URaS0VYbSBQzc45ch4bCZ9vJ7I+9ljUUOQF0x+wuL88+zj1dfoLMIJt
7Lwey833Fw1kT7dsSV9KOSXmmxlR14foEsa2v/9y/3odKMiWQwOb/I+f4Mw93EXPTrgOvIzy0Qog
yoVxlbz+/iril0eDryNsZkz8T+dJ+ekyVpJMRkuwHsHyjAKiCr02WEO5i8P0rqrlRRZyyEuokOig
KKQFPC771O7JjiovJpxKK1GXlwRfX//+c/3btxfuoqM38FYAgvrxLvdEKZSRp1H0QcQ+CPquqHwJ
p/v9Vf7lSQV2i99C8M1NHtUfr0IjKnd7yT3Oh5oWgy5KjgRWQ33NzB6Y+h9+0n+71zhLQME6y0by
M2KB+ou+XMJ0goRJbTtI91n07qlxLUbvZfiHNfrfL7YQhB06n3zDH78bdCKBM5mLDTIv9mjN2hsR
l3LJnDYNwp+V+tOj9OvryEEPnLjJFsmW/DMwOrDQJQ2C17HHH3mZRO5jI9yjVyILSqk/QBhq7WOM
Knok528Oqtk30wmFgSIFrsUaJ0M+7VQkSALJFf39L/3r84Spx7QMG4uhI4W3/PvvlgqAmEQruLjo
u3Ap04eBCGGTjKffX+XX5+nTOiQYD7Jr4eL58SrM5SLsyw7pc41uT6exYgDt99CjCbEJMAP/4Uv9
5BfimV2sSrZNQSZYDbjxP17PHAIdNgXd2Uqvm/zY9zZtCsue6nMoo+pkV237mmBETxD/NqG7UWB3
HvQoka7PYKi8+P23/7d7bBpiOWnpJvi15Yn87h63IH/cvObb56nXNXuwWt24HyeocX/43n+60E/b
GSgJSLc4xFcF4JB9ySlhg0L/T4vDLwcDbi57M8IKWMDkAf70yBjtYEi75+YWRU/qdTC3AZD+0kJQ
NSYECbdETkwHAu3qEfVmGf1ptfi3hwleoWlA61jWpp9+3JLmwhRDA8OWGnZ+QBr6vrKh8xuhTP/w
3MI147f5YStdNgF+M2HQ4eRqP/12esOwJmGOjUd5AEAP3wljA9EImFlyoo1JFoxd745BVk41XDaA
oYyRNBs2J0t47yIQ7n2cB4UGUW5A9ArIjsi+heCroZZ45WCvirc6CslZ9WpU0AvdNTJxDFRDWBFT
Oavgqa2mThydvECHPBaxoa0RzI/pjTYQ3r3uSA/Wb6MxZt/BfNQgughJ1yx2el1RgcI+HVLNF5NF
hR+U+nwZVSPpzR2TIRS2c1+T/Wh0yP360UZjPNSjuctdT1tQg0n8Hmqh1/pFo4X2ySw9HNyuyFsU
ckOLmrfx4J0tDN8SgZ05mYzf4jKo/ZYheL6rPbdWR15z65nzkJmf0zqrjV1uOzhLaAJaTDql2Q8Z
nm1ocB3hvSATaLZHYYyB5KJGABNmN5HWT7V30stQkrOYVIUIyUPMorT3Vn2U0yzcTx5652gNt8md
XN9FI9gdnDJoX6SCbVPlWXzjfAJvMCGVvZ/UCwhHxZJhYrrwcVIvVeFOp7frrLuFoNMz4X5nzluh
DPtE7DSTA6gWgbh3nS4MnvgTxwPohZkopnAwPcYnsocRLMQG9xPlE39ifeQn4geeQPzUa/QsTnPB
GSpaT+1k1uueY2D9qA9y8TCGGdQgkz6lQ58J0PZC1bQ0bnDEgCGAMkff2wGleB16ceEc1adDNvt0
y3bVmGBZcekyAS6kCZUAlKRpA1TjRaVAtGmCBBC7yk8jrvdpyoVGOH1lOuB2YP4W2y5zVrkPwR4E
GO0/nb2iHLD5YvvA8lt92n8716Yhlyyu4OjTIKyJyb1KFtdwvhBJt7DKFjfxIEOsxTWqBXzGzqfp
mEDPxYE8/+VHTj7NyZirF6dyvriWw24xMJNyjpf509Y8mXZ9bj7NzhyHMD4XJjLp2+HTEJ2bAL92
1V9OadBEffF1/HRQf5qpU3e06w0MRU3svDGznfBILD3a01PR240WHxJ2qvhAQVPY+xwLCCBX0rhz
4lhc/drR9OQVVnkbXZQjmAH6pBmgz1TLoLlhsAMyRI1AX5F4FzqbQijsACEyp5U1DTS76KhE36wJ
ZByxv83o4S6hxKKJbjW6nxgJ4j/LkrNHX7w3GfXCfQ38tK+wA3hGq3dbomMctBRFMdJZD93lrxSS
hl9SJli5OyVIdTXoyI1+Bcog3duIgyWQAHc+wz/Ffq+IBYt8XDsWsSWz11xRypXepnLo+q+Tsk7F
SjmCBwKEXHa24RwFK7rRkjzoCgeRjyUFZEKax2hKAiDbxtoeY5emYtzOL8JjApVNQgK0i/oMN55p
GD6BpEkK8kCrnlA8D94THOW5eZBBgnahNYL0TWWu4C0gXNfY2aEsvFNZM1Q6uogpnA2237ze1nZD
/VxnufncB20mtgruQ7wiZ15pfmDryVvkwuDZ5VOk7w2KDkwIydICVk5q0+eXBg3bpk6U2nIIoIcW
0VGx8ZXlObOpqkNy6CYwwtcVoIfLRpTyMfO65ANAUgBuBPI1mAelHAgSCOUfUw+OCxNqo4rWOR3l
kJ622aDTHXqwQmkQIAbS2jJvd2WUWrdhh39jndlmyvQFIoQcV0NSmut+CqPsBECdMI3WFqkhwBQj
/9qhfymqir8iqsW2SSEQbboe4ikkzjG+0mZHMBLmPZvTr4PtAcrcc+bnDLtRcVdX/Iq1Y3Zt+81J
Aqt+yqPKatVK9LVgqGdBX0EHxFG+ux6J3zpohNQ+D2EC63QMrCLxHSJi02NUWrJgxQHmQXp1CXRi
XePp1sZ1jb3QBgwksVjKnWdMeqr+2mL/r+H3P4bpfXdO/KXhd/dSzC/Fj1S8z//k756f/h+Jno70
arn458kl/N+en4Gf2qCSgJrHmRIELmeW/7Va67D0bHpPbKcuuH9BX/mfrp8Q/3FIweOdx8VPXUsh
8l94rX85bC69Lse0PcGB3pPWTwVyH6dG2OKQQ6w4pvnG81S5jUmM+a/rNQqQpbNJs1J6+M5/6uAp
BaMjyhaGVy+6twRx/Zuc5/IBKA6CkhQz9ne/wvVfZ7vvuzS/fi96Jtxwh04e6pKf+xipUWMZL5nh
efXQbHEIAsELuuz8+6v8UoXyrRxEh5jhccxTpvxYE0QNbj7dM+gUAjq/sRpVdCsPd80VwdkYIN0G
Evzvr/jLsXlpjPDQLA8Mza7Pk+53VUhqyMZVLBnomRo4THRqgPmCZI5ROYXj/v/vYj8VfEqf5mEy
cUQp4U7jDomJeZ+GzG/h8oVq+/uL/T/2zmM7bmRb06/Sq+eoBiKAADC8aWklURRlOMGSKcG7gMcb
9XP0i/UXzKxzROq0tDS7g55ULZFJRCLsjr1/89OIkaMUzEGPq2XAVZYp/+P9KumNOLeH/o9sWgTl
Gx/WEXJwv2nlP/Qfl0on8LmpEhsEL64dTgkJRiRDvglwwLjOUwlMKfdXwO7w3P/8hbjfkMTDzhS1
hZdNpYUckK7NN0nfOJceL7NlUU+/SYT8p24zJo1sGFCfuZs+77aiHLxiWWChaYKoYz6gZe+gJfUb
f7en5M3zG5QQHt5JJCT90OiIPG9GWFga23ZO9BQnQbPTHVoCoFYa1KnAOI5Dv/EpYne3zei1n2Nt
ZQt4rap1jnPbcO9CfFzrd2JmyW8rbN0rrJ6GCLMEiHi3S+UEI1pjEaS1EZBdDOG1V95RqXwetuxI
GkK7bwMe0ZMTf8dbRkY7cMQoCXtjFn5WhWGurJVM123lld3bMLPbFuj1usIEhzL9KeYe97sLrHnj
lz3CRLUZYIf9U724prMbQAWwDMFgyYOAYxrcWOjXxV2teyzjR7jqiD0QDsw2qlDAN8M/TdWS3CMV
4RiZDM9MsOdD0ncjiPEJn5DZ5mIquPNtbAm779ez+D8sGPQ8qDCxOLEaf7nFxcT50NB93EjaYdmK
UXjXsrfhG7e5+vrrpn7aTdnSSCyRYmNPDUk/P3+hTKGEDtwDZmauq2/+PHIBqTxJ1Vppmd5XMHK8
35RH/sPqgTvGCU0ChOzeyyKM1cy4mwQ06aA5gwTiPOKLFyy/OSZetkJJwnVd4aNwg3GP+7JAkcpK
p9KJzBq1HCAvwKkNNGtCQuTXPfhzQwFD5NnmQCKz7L7YcnSuujqxwGBB+kqunBXkoA9l7P7PWzkF
DaRBmXpmHH84g+q5Mr48IHngqiPxNTRg1wMc5f64FYHNFwNDK9iQv9jYyslBRF2Qgl8m9EzqGuFP
GOHWbzLxZpH8uIqFQ+Ge48ZzMAPnPy96DAXDASEJeAthtzZ3qVOWO2sQyzdEeMXQkalJfudATh3l
ZZvEbYFNwPXUrHqZSa5m9Hkn1RnhQm3Bs8KRHFEybEOGPTSLtLqEXKg+ACuMop2I2hI9dM76CiCY
aJGaawYK+3YhCnQZZD/sR9tBCwaiIxe7TLdDuU9dOQV7EEz9uNVDuXxB8mbCFcbAQcDe6fw7gsB4
Y4+q12IHJRugmJIr6LJQ9uTgINvExRUKnYjyyiYb4VeApyVvlQnrtSi4IW8ruA1YTEg53aO66T7G
FIXjA/cygQoF1GuMGkKJbLuocBCre11OAPp1pPcF2a2/F/Tc1i1kFcW9dJrIh8PxQEctxBkGsQAO
TZu7DXZdCLwVyUfcjtS6d8CXZVs3wE5mV7SORionSJAvzRKnXjDgmKCph9rIf65DjH4vt3XlPxaz
EbdBrQe+WomER8uNLkkOQxpp+zZYXf8L+SOrfQjtAfxd1pPxkOQAARmhUeBUmVvs4gr2wZUdLqRM
WuDx/geRJCrhG87suf5acdXCY8BrjknVThSyEGTGUaHsyq1bqindqpF8Apf0qQrQbh+CgDtwo22A
2GjI+BdxB6ttGzaV/CqZBGi/BKP6gvB+Mr236jL67NcjNU2SpeCTKU8sb8NCWd9mpHoB6ZZl+24c
MojyDei9d3jHCtRoOwLui1o5030ceGMM5gokOFWwpFz32gJo9dCClvI2AYL7H3vVJY8WxhhGIlQ0
n9q4SqGOdL3fxYi+Tkg94NfG3bmt/A6anSiRqW2dGZq8ypICALiA3CGv8hGrooM7WOMj0DS7eQQZ
2LuA3WBSH8iEhZ7BOSMrYKnCNWWEUVoHq4sR1Sy7FdEUK5sycXSTFuno0Lb8R6t2oFdWKlvHDQIh
zPMwl/JtYScoSVeZavtvbmqJ5bor4QxeBniCYM5iF4gLWqHdF4e8zdc39LuTfaBM7dhfdREV/QNy
k113QQamIPHTWBXSBdHif4yBPqgdinfZfYkPsrys8L6wvuDA3KIQukRwKLJyjO2DBzVQbtslL6nh
dWnjf1cljDb6TLrZ184vZsgltY3IIiIvMr0KwrbPwCcPsbN1EzU2XzqrKxHVr/SwtmRAVbJeeKz4
5luLtDBo2njSarcM60yCSjnoZy7hlFR7KMZWanCGwjNgM28AoWpSjNXgYs0AWNDtdu1Stg9AjF20
SooGclY4jwHqE+Hqx3tPpi6+NFCFEJgBxlbeUs8T3W2CEEhZ4Zn3lCToTimD7pRAqE/phPApt4Dw
tskzPOUcgKSU+ERz3eu25Kvrx8UkKMrMn2GrO1PSHcQpiVGdUhqUB8lvdKdkhz7nPsQpFTKfEiMm
HUmaJAtyciazSZ+MT5kUrFLdFZaS72RxHIKky1skwEb8UZweFlIZQ3HAgeAzJiLg8PxGD/O+aUT4
Dv6njSICfmzkmyHQvJ+DEcMeEm6xB1VaFtUBI6ERjL2rgI3q0rVAt3BNCDfoGRk8lYcC5CZMNLm8
zrHsaRvkXBcurN6k5cCiqeHbtGq0ROTYDt11n6fwF9BGkvZxIWMT3eLnMOKzhEqFt21aG4WPdOU6
vCE9bLsXs7LsFGAfTHprrjmyPTkhbIYgvddcwhbwq21bB8gziUmGb2AOoZjS9g7fPiNqQdCmy8r7
fsa8CmRwzDWmraN2PhpHGfTDhItw0tLk6IeqprHvrMJeI/ixU9SwUJr4TaaKEooJi4BoOkrveYYi
3zXM6KXlOu3y67oI2JudBYzzJpBqIsGGTI9zuXb4rhwg1QXI10gBsteayo81BIFo69Sq+LsnA0eB
aRKe8YOKQiSZg6pKr2QdRF+swF9QyuQmITcSNSpKFaPVfLEEJiebHsTBO0nqdjjMiBnblz3ZWSCA
njXeWlNU4RHfpfHIbSTAZ86Ly7A4YChYvO/93m52mPOId/NccYdsnBEAsW5jrhJdSYkIFtWqPjcc
nVC/bJGCNUcA87Gse1QFVlRLL8M2hScoOm5CG98a2K19x1nfW2CT5EH0SYIQhOqnaxaHhwADRKhb
1N2ps+vBhoWH3U/nAWBvY7WpmwDm7IzWMi8JMPgBOhMWaWUFnGprz7Wb/J3WrJEHvqZX4xeHzxYT
CO/Rj2uyqOa6L21/uE67HvJNCea22A96QFl4qESCjyR/Nuywz/GbS6dzJshTOlgxVFGAVAFC9zDl
M1iT8f0woyy7l2UcII6hkTtD5KPI7dsut3ykJkaFUksdWDjINXC5arxrqhoOV9OiflyL1hqOIRkV
+7AmKWzWBcuc8abKa4miCxtPup+Fu8DTjpCoefQENFUbRIOXT5el5kw++GG7pO8Hm5L9vu3R5dhP
VI6iVw2W5RVEzLzS9k2Ia4/RYK7mLrjD4K/RX9BXVvr7lGFYBVM6h81B6ddgutmY04u1o2qxmfJG
wJdjb3EuyF8lDzqPwe0mlppQQ+4CeGgYl1F0gVCDVUoaL4giK1yXIe8uPbjiFsE8rAdT7XVXWdFw
Gvm9CDG8H9IY0ZVKVRyoxE7yXWrLAQGiuYL5QsFDOBeVi6QWR/O4ym0pvEFcZpMNl86zcki5LSn0
I9o1JGHTltvgvlI5ZxiXZAMuTlFoufKgVCDrOhOULYnlPTF6J8TsyQG+0in+bvuRsAVVlJVz6zjk
NTo+2ezX3xe22QC31iR+8B1LMyfZKaLrQPpaIV7Qkn+37KYOwf924W08KqyVWxJFmPIgHYOq8aKy
h8R2JrlbZechZVtQKEALaDD9W7TW+7JcWSNBUQB2yrzCWg+cDathf1re0dV9eyNjC85FmCyj3CPO
LDFS8OTyfuhG63VHzk/tRKjV94BBgyjSrthu9gD9YapGIkopmZA0mL8j9eF9iiw0kd7NyTxbRzsi
/oTkj27xZow9rSFSZNkHiUj2V5RWmuomp6yJrLldBWxrUs7LFYVZpJTdysqPtZpqeL8e/gGY0xiL
Gq+gpE5NsAsfALQnlcEUpzDVqLd+zAYfBR6fo5T4c9aiPFjVALg9imp575al1JexK/2BcoRTQjzW
aOsc/LKQiN2Mq4d6Q4cmK6XggZXu1Yn3rlBZ/cVFECk7tjGF9aNmR7W3db72gK89S/l7fMHn4M6v
yOscVDx2/isS+f4eJ4a52MshzaEWFKK9WlNqW0j21g4yPGjtAmzLq89jbwQnEIEPnw5iDcVTtJjq
dLNr5Iu0zmfQ7kEFVsVr5beh1b7YVGkBd9WhHiI3VDybjxomDNWpYi1JHkIlXLZpgKnrxlErqGsH
dRMHdTq8IHCgCrq7QTLJd2IcFhuL7sTJdvjUYciIzyUgcA/RuPfNYMfhlmituB652wQHr2tsjA7d
ceb2gvvPbzCGRh33+e2NiyEwBsdWStk+yOfnN1Eb36DJWWHKYxixlFfADdNka/fYQNzUsY7UIU16
1LGWJnLXnZ9OLcpm+bq8WZ0emQ3oB2huLiivLrukQtHtGCArDjMSZEn9pkAhtXrrwrQNtgk3NqR7
YisTl/GYiU89Rchxj1B+Gt1x1UZ5CH54imNordQnkGiJ/85ZfXnp9ZWiDDw0MJzR5nyPeF0U4iUB
cfwI9zlWRyuKrNBwodAnKDW+SZ9+fY3+uYtA4AKd5bAirYLd8/MuStqkieIKoa0AYY0HLMyiiyjE
82TjlZn9ULjL8O7XDb5MGJEnFPBfqfNBjwGU9CI7MC4Z3hML4pJzYRdfqRKXqAGtxMn1it3jH7fl
kjOiSgJKkkrJi/w7TPumJbyuN6SK5GEdWIdD0k4oSuCI+eumfr60Az8OTBIUrllgI4X8LOkRIrXe
ecCcNxEaGmGaL7dLkOrf9N3PjSjsjp5qRaby45vf/5BZydoQkfZxJjBJKGaWmUje6LKZLv/0VVgs
+FOApPZJG77M35SB5mrDJQfibDFeOAgAwl6qyuOvW3F+ngjm+aRU/CAUnu2/mAieQlDW6yCKyrFn
4+9IIM+EiA5S/kx8xOoorgz5A3CFPH0IFixq32Zc5RB9m50eX4QFk/AbTqZWIULgLP5l4sS5j8RQ
Of/54Bp0qArIAVJWc+SLfpdhYwHYN/3u928BSFiXnVX7v6mm/KfBDQR4V/KoZNJfZgGdMRwFKCCy
mR3XEOLaBqHSpWmCZfPrnv+p44E6ca7RkKLoFr7ML+WgyGH4xojTqb4/WEhpoH/RBli8uVNb/2YJ
/vRWJOg8U2ozJQhbvCxIWfh4RAFOHTgW1xGCRW5uxFLT3a9f6ac0HXsX/GMPPQ0hbZLdzxeGcDXi
LjaWSkxckFtLPV1ykuFBhEfHLWRzrH6H0N7/utGfX40NE3QcGXZTvvFeYEzjQA9gMSgcpGUTofuH
DpiAr31q5f+Xzv8nZcofOvyn0vnb//O/B4AIz2XNzZ+cSuee91dAuQlaE4i9EG84SsYnugy/EY5v
iuY2TjouFex/l86F/VfAUWCQaOzVsGaYSf+olCNnLwOKzyTGETGn/vdHnnLyxZyk/OpCRVEOKWqO
AzLhL+ZksPYq68DJVT5Eilf+lHOrCmZQdrtxhgh0kAsuF8hMllm0dVn9KPeIxZquHQTgYlLLam33
hAMZyOGxZvOJ1iqEljgLmJ4j+aLiisC+mTai7yNsdsNpfYvTXuHvOiqBgJR0It5UGseiHRgqI2jp
LEm3IUjV32I3C7mQtIN8i7oVgB7pzp7edkXYqR3qs92FG08mXJcNhpCq/hpbKZnQStffnob0j2b3
f1ttfVhaFVStH/laTzHE//oHUPHTnP2v7zr9+vmnPzjPWPcv8F6ky0IAG1BfXGbMacZawvvLtR1M
EJkrAG6JWv81ZaXPrzj1EdY3vh+Ooej8M2Ol+xe1CZtAwBxNCOH/EcPr+bngsZkFTFNiH1ON4sB7
MWEjP5ezn0JFXRBJwUE1zYTXfgEnKHESJgD1+NkPC/rNzygMsy3/u7pCi0C3QwgOJv4MfmZS+WB5
G+R2/54WbRr051K0X6zR5r8hIHV1jKeis+7/sFFwGKZKTTWcMiJUtufrEq+o0a2L6YvWUrZf+nbs
rXtVLIN1Hw4Is6NlSb77zxtlSwLcgi4prTJUzxtVuswGPfk0WtMcNnsqv42SWOa3VZi6+a1NUEPT
v37TnwaUTS6gigRECIogE+h5o3ngUqJB5JCCYsAQRnnNeNbdxGtHEKZ1v/t1e+Z5/x5OUP8AmUL4
zn5A9oEBfTGB4n7EwMNdt1Cmffyr1JjRxGk4k94zXVsMfWobHW8Pq6yN5xe/n1PPX9pMYJ9dPKRM
bL7BT3VBKmaBD5oT384ePoK/PQ1toSub9kcu5vzsj14bV2yul45Hg0wp58l548eovEA7WfsBZMO4
qOscmCb+JSiLe3oal/rSz5yVCDpIAFClpP1G1WYHMv8kgI+//h7PV1NgYnZOQsJUmENEXE91xR9u
B0kFtl1Vj9h+jQgv+JWdIYk7SBaWTgFwgr/2kSL5ozbZsrhfhVzlaJK19DKIjy2bKBwiOvCiarTu
JRlUtoygKtdps9SIyt0vYz2p34VeL8EVVEgdzn2GF5HMEPrr85mdgUxGD2IpN62VTtZ9W6Q5DdrY
ZTPIUUWJ6Z6btuJIPU33tGvMXCjoEz73Z10Axo6NV/pMPQDlXAKff5fQb+I8CywSuA27nd6e+mBm
A7PurVHCX9hnkUUp6jerzaymf682AyrxuG8aMh63NEjdL1abSaJ2LVicDQliRbt2n6W8XOitv19U
vqElP2vNFywmkIrQGgmrwvBFhF0uvp36vRKUU21BJ89guXkzZPlC1aIco2brvlpR0YvxmRtm7bxy
aoFdIfbwXm3fSbvyo/hdHQfMkvhprmBVTqKqwVQ1NktTLXk3jTc9WGn+ZWOlyKyh7Acad19Zdsv/
bLJ8yOCMY4PfJymobGqm4pIkfeTMt2iuNvw9Gn+m1X8ab7yZx3gpzMjhA3WqPq0v8iBc6+lCUNwK
bpdsybgv+umYMUGGSVVmnqRr2PvH2o5QH8BhvA8lttsDxfYew5OsnpCDgN1Fp4cIT9Nck6APSWxm
ZTaCajEKyOYpRWD22KRTq38/LUXWsAQR2xHfJiK/IbtJSJP56btlRIAqOMTtMKbdq6DA0kDsUAqs
eYYoEJjk9hKi0jEBTW+nRVFif/qhmIWZ7nqIG+dj0M5F84HiSMPHW/AA1n3EA+m1LJkKftYATmZ6
eBkKlXpbt9hNMoq4+jF8p1V0frPT/MVY3BxIske7H1QBbCAb7sJpSz93LhUGZvmut9ygaBAkw5gT
sBciWbjQrUqa6SFQI/HbQ94NC72UixUtHXLoVGr1+1M7MLckCihlghPdDiu0ptVbC7WJfLpGAS2Z
8huxTm4CSv20qXRtItAxxSCTrj1PnXN/KIQu+cqeO1S8r3M6UQmoWut+rTv2pWr1Yrqg8woyuMds
kk97wtyNqHmJxlmGBF5E4ww12sXDVGBeQ5IiHre1PWchtqoAAbr3Ia5py6fzowo9mWdQDTTHytjU
NS89wJPiNf1Kk93enockBgTGCJ53Kspxk/Y23RKX1d/hPDX0Dnaxtf1lGcaYGm1Ddpl3OX88lM3A
NJ5lWfPBFHUcWqvJzNK3TVUBLaOIrlsEmNoSr/pph3YaQUUwUYgLIK6iAOkeXCQxUGw6f17mJXsS
Cj9mwy48YbpzHB0zRZBEdrPlMuZAyW8d/mGiJILAL4CNLd6hJ3dQairoWZNUypgyYIE7P+QqLqX/
IVzTKbC+tsESImdeU/wNur3bztKVX5YQ3p13NdqRyDX+d9kSBd8WvZROfD9NoiuXB/Y61NWvZOXp
ZXjb9aFZc7LuRkd81gkAgvTyFD1RjUD+9HieyOVEUZMQpx/MquzqGfzmnpJk2H71SksgrREmmSOb
/QLfhw+eF/pp4ge5x4Fx/o3jFl5+OzaCFdSeunhRLhKqN2jmFnR/XCpL6/ekdhPUuWbVle5y1yI+
TMNW6GAPAn2YZD9ELTOybyliTNTozuEIPOTeDGVWzkyVU8QbdGHcdoeZoKgRVw6gmDg+BkgDJvMl
dkHpsB4ALOMdshVVg+7g0afuzBSf4JgQZy12zaj1YWpWnDfCAel3JJjStf/kQoopXnFtc8HdhJKF
9aosRnM+pK3inbMemHBxAJaWUqWMfCLgatd7ve1Zm6XUXp/f2NkUqkeETvziFXR+45lSpLbgeXPO
NdLbBm6k1GPBbOBvtR2asyhOmIf3NYng4hWMkZU/sluAydEh6+04mqlfoUjAvCBB65cXGEgRNe8K
RN46F+GaZg6XYyu8kmWEypg5VWcgSfx5kzMt/FeE2q20N26jJV8EZ0ZMHJGHi2eeAordvC3evjhz
HbFaMZ/EMCQZLoMQ8gWqt9mErCm8+dxTj95imY/LjkXQIr+GQ0dyKF1dj2hxzu4YgTp5egSwTbRV
d7CP2uA2chrfH3CLL9GTuRgT1PIgoQSZ5vFl4GIeQ2iSuHQjVKNqqnc2Rpu9g7yv28z1ha3bhTcd
UY4prYvEmpikF5GztHzjU3+WHuJ0FjbHQLaSXeg1w/gmTSegmJt/Xp7KqXWPLe26JhhM4M1BL1cr
jvOYlXZmky/yKeOBMXRsZL11oKPqAiHKGWMlrqHju4lSZ/A9s6Mk+9JB+SpRWHJWfZ21yepfpDNY
rGXn+4UPWWaBTI2K+tM0mKdesndkePoWr5ZAuzQMQROp+322qIExWG1mT7WrWtDHr7DJZOPd9aEe
s2E31/PKy0qK0urxNATM7NG8Q15OPuM4OQ1b2uuUe8bcXC+oyz3tpo6ZFLC5Eza9BE4WraUIZdJJ
q9vZQ37TSmzQ200bCGbdqRdzm+JofeFhwpq8BmpSx8UFAsYL09YCNGT6aIXMh/VOGXU8PsRRd7Au
ghBBX3cfqqRhIM1CMM899XC+RGayxThiYY5VtX2AxPfot5ww+3nJqmnllrEuo7tbwPHwzHKyzDzO
2fFz91LaWcc2bxdpi6MEGBjzsJK7W89ctRvZvAKEVfONHHuog/lDN0TmhZeIxAK2yzga8MPzAKiq
NG9S9+HkYVQncGw2a6/JE9BTnqW5SKMq1wdy7zYTU/385qdxswg7aOb0m44MA49nd0F96na06lWl
Fx7AO1B9yJdHMK+qZTar/dS7VUb4CWyiiL0gwgLUSvQOwJfgA+StAOycPxfhLcOqPc/YqUZWgrJq
U5T8MA14p0e/c8zX4DxhE0FQe+YDWTGYJTn02ox82lK6zdHmEvOcvDu9jxVVUSgug6cdLZvRmqb3
KMDyV5k/mWfMSWFGBCkFM4RDmgp+aOCk9BCQMqu/zLRb0bPA/zpHf457ZEsBJVi22R2RkjJndzDC
lXxQ5ToGztdOLJVUb2InTflWSHKbZpRrKYSsnHggQtsAYrBsje8TrgbsoxOib+rAsrRdpOew22Pn
UllvLe2mhDXYYAt03sAQXOarj/PyNPINKYn0akqnEHO81oqtdt8UkfkVwoQrnbuWDpxHg3xtyCnm
QeeAKJGj3Y/pFaLNzqi20GjaWFwU4Eg5uuIQf3p7T82x4IyYkEYjYq6qKeew4gCrCNdTyoBjeMAG
utbN3fni0iyAT9sNo7zmkB9Re60BVLKMluZQD6kkTOB+X/Po1k0AVeJfDuhovq1TKil6u6arOTHR
6TbhtOeOJnywycxWLtTgxAniS0TgvCq5C5HtF0h0O+nCtw5qxD0ZDGzAJ2CcKOny56yNADc1IHn5
kF13IZhRCqOrNKsYwuKEs1aSJcDatnLialhsGvByHIU9hXIhb6I1iPBdb8sSXjsSs+UINKayQos/
P5/eIxEJz2S7Nn9nV4JI89xlReJwcYksbhP2tpz4Sv2Rwq55n04tg01kj8xLvbyVPfOV6DMae6IT
EjAmivbmJeGHMXEOYdYppGqLibjkCvtNp8CSrOp8R2Ms+dR0vmBvMV1Z4M9B1gfjErDdDmQMCPsw
C/b4dufvmjhhFUb7DJ4prnj1Ik33xaPAV2XHibMMBY6YrBnIfqCTgCrptjXvWLjIyPlbmTq90+4i
xCUr4Dmq0tFnmyDN+Gm4UW9/K08hs7No8wKCclt+C0bdhNFsZz6vX1uhuV4kdV4x0Yg1sSO/wAaG
VFMLEpDhR/HJfHE2JbM99XCY+Xxq4pQv7P/mUQ0CnmbYT/k3PO0JTdAANwmF01Cyn5oRnaQVxN4l
2uyDrrcZ1XQeeLrh1zozj226CZgry+UpIbCk3ZCtBz3qQd/FS1ibgPEp/4XmsdkJwqeUWG4jlSzw
S+wLt7nqsOHiy6D2a4au1srcQKfTRel8wyXkkywZG4UAIjus6c23Lz3AT+LLqqzOTT7NwWLmZz4n
Zi41kW8usK0eEx2+w69tHia8cqYIbh1W31kfoTrO9RdQxz44BfvnqZkuCmzoDn656YDzNXU8PTzK
Rs3LWm7divLGElM7qOtA10EZEA4+3aPH2PeX6rBC9m9BA7ceiuXLN2FXHivqn6wInlNmcxiKlP7p
T8nCmrws/2pIaZrZFkaatV5XIXAYnCUwqcKOe21Gc9cOAQW33Nzh6EcwuwOrDuqNC6Gb6Y3LJaOY
jh0Z1eYp07mOUcIzXAv1w/GKSmiHQliKq06ZHGtPWfD9ke00m1ZFqEvb59ToadzcU8pQI2hiuhX1
Hrq18mObbxeAMwJaaKFRCS1gXmcQedsoGMwh0s6hkzuXIsM0HKspN+n5g5ZbeJDuk5rZsOwn0Zvb
1XnSerJKOR2mDq4tfG20OrEXgkwIphw1CjXyzKkHmDNcW1SxzEifbvtOhMoWWPrT3oCTaotZlxga
lL4uiK4bNkdZoAY1356n1Dlizk83Sazd/DpDVBRAVrs/vfN58o9P0f553ZcK3g3LOOQKiCFP2IMA
B3tojRmukvhWMJ5LJcxtlFPZzBygwk0ntzJWeozBfJkksELugPfAhN3sKN1TPhxSfMHwDMie1cnd
6XPT02VIeMjXc7s9rWZU380fYRxpElxKdh3/y73I3MDPWcfxNJNG3M75OsJUE7ihYafAJ0PHMd0L
S7ybh2O9YqWwIryQc2jtz3NOuRp93jsy5diM3lg9mYTh2rXY/REZ7rkEhtVV6s9cbjFmmVRvlGHL
Ym4+reNMYHj0iO7p5vP3hasvQSH7XrF24hZsY4BcNf5vSoPUs/ogvGwGrxySQyFRoo3vvaoMrPxr
tUx1F+HqIvxRvwkQvFjknZv4gBpfgQ01/1ON7vlm59c8T2GAkSa/0tWF2frsTuDx9hrRCe1+q6vU
QqajKnGXIeY9Zb/O6xucqAncQ84Z+uo8guHiIH4PgDqMvDs839g3f53BfJ4yNyo6QUDa2PBNAMpQ
OX2ewSxVWCtRIkMdnK7P0SmFeN4BF+ICXuXXTTpPxLAf0peCVUC2nAQKGCCK90/YrR+y1YUtLIQ2
6Jxz1qG2LY9unE6zxYSqjGF6KhvMXSGa9X44ZQOga61xchF0rUixEZFxI79zn1bK2g1NPo9aomKB
OBq34H7pmOBd5HbMwAAUI/+ywJuYKQSuHkDpAWfUkC63Gi/q7KMtVxl809HoqGELTqlvByqxT6kw
QCAmv0q+2+Fh8nQUnqpiNTcmmoME6fkM26iQqiGkfSo5eGtqsjtopJloM3YCM+/PuSGZ22a4+9Ms
OWcI7Hjp4+YQ4RCSgpmec3P4R2oyK8tEj/zrlDZYYfEwS9KhcNRxshpzoK0/Bi2AyM0RdvpZ7pO4
oBOGUVff3TxeyFhPMYF7vzvHbsR8lNy40A4oV+S1WpH2OCeVF7cxTcWLBrr1ul7hFtr783eq+oa9
pIgR+SV2gsfG9ncOLedU5nRZejr58dNzOHXOpSBMBma+nMeUg01e4V+LsdoSTeYtEtQ4aOC8hZ8j
htItzB+MboLyEHwodmt5FeKq2CIZe/p+jL3ZQM5bKpG5zZcOWteMGway5iQ+P3MqqIX1u8yrzNd1
9Ww+kkOOAhDbOXFRuPsEkwTeCFOmHMFhq6iyhAN0rkyKDC+7p7eNtZlY5xPg/LbLKkxOVZxCvxpL
GmwYOo+EYvaxqtgISL4QfVqP51X+tLD+qKB+i+113dXf++fO9E9V63/b1h//ro0oaffyQ6apf33q
v4ebPSzCH7aXn6rum0HnafX5fxw+d/WPtfenPzvV3gVFdLAdnL0h/EdJpe5ftXfvL/BJAlI5GmIG
A/lD7d1BXpW8HdUOKcGMgFf8V+09/IviE3RqpCsh+T4BSf5BBbw5bXN03f9TNBIO6/MCC8VTgCqm
akdBHPYfiZ/nm3CRg7wdWrH1J3jLWP626ytZhvLv3kLqaywwnHTXiiRXFbJGKbR+quLsgPvZhRXi
WiMAvQnun86eSsQ+RChkN1lAgzFGH/CODP3rNUIsJC5y1L8X96AWY3pJenMDH8Pd9LDddn2Xwb52
H7Tur5apbfCMSNI9ie32YuhCdV132X1irceJjDkKMnH0Oq1ndq9QHWzdbfQSxXg8iXYfQN97jbQg
npFITG0cKy2Qs9H9W137MUFbdAcj/UOECW1m+du+9Q9lEk0H5UTxhzCNqq3jVzeLk6hdiYr/blqV
+FjOXXJsYDfCJXNTTEHwlUdMeUSYonsox8x7PfVCXhYS5wBfld/LAi+VqJ069Pez9Tv86kcRLMVO
kO/ZdXWeXYoU28ySRl9n4eBeV8GU3yEo6FyWCZJNQG3Gh9Qv62kzRMjiexFh5R40o/fWjbEGbGPv
ztiBLo16hPjkfKMIij1Xh5fMtKscmDTLXBFptZ0b3QRixh+rq1388/pV3gIUqOo9Gi3qEJdR8J2r
sIc5h4RMQVwe6E3YlPGnOkCYnwNAdG/iXPgfCpLwAFhTAMp1W5SvJKsi2QAARQQmBkzcQfFp33Tr
XN2m2v8e9kXqbiK6cNwj57ZcLqhvHOelUgsmmz0Id+R5fGA+26wK1HbokPbcympSWzlkDiJhsGY+
CtTy5i9dF0c7q2vt100p8dzqR5wj37U4bhuLpLtKWe6+XB24A3i+wMq2MuzN+nhGrh2iwQ1+rxoP
CFlhxMYefjWLQr0mZVPskjxt9nGfrq8jTeZL2OCAW1nNr6AUyQ0c4uVqjf33/lSJ/CoVbnWsHRdD
VqwIAgiBh7gSjyXCQ2Qg7G0/r+mHNBLxbuWisslA4De2d2xXTxJ2+mR/sfJYNMxntuh9bLzF47vG
dpdNOVSvOHlu3Ny+yXJ/M8ISzPrlo99mt/Fa7uMgvYY+EOyAd+zjhCAYLh9MEfCquJYmmNknGX6/
BDNroj1tYPW3vp+/lqN/LMoRQlhEhrF752P9gmJAcSRPrSHAzK9moOG9uuzl27G+bz08y8Zla6zq
MTeecVBXhf0RGHv3Fse11xHJ6Nltj2xHw0GTr6OOcl1ovEmX6DaWZDHrAr7XorHpFPu+Ksd9uAYX
KU58F5g6bleN6WZshddB2lSXDNUBxt510cxbNCrEccw9ZzsgbLedlLwEKt9dja63vsFhIdokGaQB
dJzRJPKL5p5lc+Nkb8g24ILwmOYBVJFqK8HIA3veGjdniX1yuFaXS5+9FjBeGrC5i16vwR7tkvS7
y67iz05yibH4/DBpJDIdVOnLDH302ne3PlxgMp8PfhGleAiUHvtc9xght3CTZDhAAab4jgnEG6qq
uLMZqstgtx+bdvpmRSREEGvzL4U7XM8zdtczNZC2+4waytGx5vWil86X5f9ydy67jWNbmn4V40yq
CmhmiTeRHJwCQlfLd1sOx2VC0LaSpHgV72SjgZ70Q/S4RzXoWQ97lm/ST9IfZSvKlJ0RkSFWZuA4
gURYFjY392Xttdf61/+HXmWfU3aGaBVhgjmhWxNyBjyyiYcAsAtjZzQuDcSiSAnII12KL6CdGEfr
yLUXadhQtbSOTWGyLjznNA2cGtosH46q9zY3b+rCDBK63jhz0ABBfqpO/aXtUc0lDO5Dgmpj0dG9
a1ASY4SDYOwvGmp/FEKfWi7cKLWZPspNcjMQBuZNEpguDH+SAKloEclTE3gJscKBUZyrZu0hYCgk
x6gpa/Bf5f7CJht8BwQqHUVBGn1EXhu2QiUxp0LYGDfhmnJUxJMay0so+1Fkd2abUjbWMonC3zgV
R3qEfoyoKufwNi8dM6Hsz9U/+oKOI+yvKzSmCnRbWkUGZG9OHEAPJ7qt52PqF+IzAIz6yPGN6TrW
x2kc3Ip+eUVx7ASOE2onm8w/25jh+tIkZroWnPcajPiTaJB92ACeVTyLYtix6thLza2lkRYNVro7
PLaH5kmYRseQEc3FzOVUIYlxahcbFL68zQNXj3Pdyx8Cbn1jM0Vu3ou860QUHzZCAuGbAjrFhiyL
0o74JFpnHAuURkNQp8TTDcxfU4gDHaqJiEkadaiPfHkYYAIlCrzMUIaaJH4wxYE387PwpEJ39hEu
Qx3p6/DRSKJWn3Ew02xvHKgK2jtFPqb4C8BHcFEH7uWGak6K7mtuOaEzJV6G6liMkGIxCpU7sbpr
mk+pSlDSc9HL1D8iyow6EPU3WvTBKMozlN6CVjlpmsElqgqfXAGxFRx5AhHNB0335mvh0zBpC5XL
c02pbm2h5DqbbELSTQVyhBRqqdzlB+F14hco11aLxh6yDaThWNGKKzuLL8FLn7oxwrMAeO41DaoL
SkrPpWawyNNkUYakMaBgMTbKe3PjfDQVAfhFfuKxeCOHUnYk2yG9o9xQLIgtDD6biXMxDOKFUjfj
QDtvtPwD3EcnkiCjXKRAN4GqnmaEq6ZYblLNmcG0iUB6TMVdgUzE0FSn8lqdm5IFwfpEJwSH3pg9
NisVAT31Y53+Gmj+cRHY58MM85KEWODB+iLyxeMYFekRotVXa/gPpNy5ArmkALuChkatqbRdS+Rl
0gxtNufckU9LmdK5wH/YDNyFHatTKUWJCY62vBYbhrycGdVnUBljmWkfOZUqT2tJPDfMYt4qJSz0
AXTsOnpY5pp4OFp+LDIn/eBUCBfWH+rSmeuBPauQQhYkblPrQRmfDCSKiqhKvSk2pAyb6prK03Dc
GCGIAeORzQpURJ6bPuJrA7QeF9RmoYVeCo8U5i4cw5gxYGOWxrj2nQVa4ByB+jxMapTVhclgeEvG
hxT5YC6voQPHXNgDd8PGSy7MQT4ahNmNBL1DS6OAauCCSvyxhkqzSRW4uJFdQA4iUoaABigTRNEp
+OSlK90fXgBY/iiJ9Szf1MeKp85UmItJ1vmAqchq+vMyWy9sDaoS9D0gNCC+OU98mekdDCnGzycw
tmCilDOQtWf1ACWMgWhf51r+HiFiYRKUn5ognwRDPzqWi0A7rVJhzYsaSF0Gj0zlwpMYkyiYVHlw
3tZVVul6UnjKyTA11ZFReBfJBr2ksNSuh0UAhjRHi1nO1XNIEIlQuto0daQbOzYrZiJF5gJnOiuu
BIfjECFydN4WSUP1oTGAegHxYrFSJ8MyJ9ScLitZUidRVlJ/qQcxbImbfKLAAUNhqfKRCtfwtggV
dGfV1Dg1BJbfsBigx1oJ6m0tux/F6NZoqguux8soqtCHkma5kF07KOoMJelMy4ihpxKepmJMlCQ9
yWoRGsjNNXGvG90tjsE4faZY9CrLqTk0zqRSmBB4RU3NHOWMva+kZ0Gpw+igFDMIrh9bQ07mGo5a
LSrmQCuDcZK934TSAq5O5MFhuPBizRgNOK0Nx5wmugJTQDDRimym1R/IO44I1Piz0FXzeaqf+BFV
YRv3uMgdZzrQXHFaqypLPdYnKiL3giE92Ml96NTuHBcd1U5FkaeBlN+FcvCJytvPkl+ZJ6rmTykA
wgRQP21LlGmG4dQ1hgtRw0mkrnC6xi4UYNvHkPdzYrge4kuaaWVqMYYl8QKO0hFeyVijzFZG4sZE
mST1WijVeSCbF4p9YbqfQ2oMdeXS91LSDcJCTTefUkgiAp9ydwnmReSAZRu6BySBspYV3G6m3iCa
qpE+ihtSafCzzpB5nxCIp85O863NUJ6voUrUXSZEFW61slm0RB4QSs65dx5TzDqxJYPFU1J5HUvz
MEQM10VFHsTtdOOrw6kXaeY8U6ijV8wbbfMZuvWa8HiozRrlRtYDeapuYGYqPX1mavJoY9dj0pXi
Yk1unuKnMy52M1O1R66Xe2Pd9+6AKk/cus3MGxdqvYHZ1783CGoqokUC96qGrES0H/zBkOp+ZwP3
5/okFz/IkWSpXsOaoUA58QA3NEQ8JM0crYWaMjxQhNRLb+TPjiman3SbEiAv1NdoLZVSPW8SLpCu
1FKbJMkyqTTzzonMdfuZjUYR0gqzzI3xHag/XVAtzYGZUiQqgciYyFRFtjQrp4CR7gVV/lhin0e2
bVI4KrRLclhMU9u9kmr5PgB6PqnczVKstFkUlQ3anOkHaePclKqSfEDt4HHdnqWmdyYIwUgSy3nS
uNdqnRFajt0LMx88phvhJHFh/RyGQ0QCtcnaTB43SjmuWUJGpSN9KF34ijJNfU8YG2mEzhUiapz8
08IWzgiNp1drqECnkigA30Gt7iKmrP24hs4Br9RPDHcK2URuiKP1OkguuOEKsyI05EVeeurSz6R0
Zuih8zEbat5nU2ickR82lJQrUnoGDrkm+SU0nwGCUGRdFMIUgi79HNyGcQwHEYQyohQXAA3NcjjL
/EY4I3DrlxNZyAfiSNAoMJqIQaP8WsQOlMUaWIMLby3nl5RAC9QWN4TsR2EEF87ITnPqu2wxcdyJ
mAO6mqYuCLcz8MkD4HyhJ+SRcbyOqlwHM+XZ6h30JKi2tFwwyVwA6EbVlE38tTJgmibrhcLZGr+j
wfW+AmbpQbuEyaUE3nQvDFcuuXSTUs+SnJritEDHF31x8USXEohoM992NqMEFHQ2iiNFnDBYYjGC
N8yOpnA7828Fx+JDjh2FGtuTuIIqvjA8JhQL4UBtm5DUEraHgcuk+N8ZibZSU5LrK8NZ6eFskGdP
JzinGUk7N1YutE3sSwBvhi4cFJSJj5AvsY+pMUhOjdw3bhHESm9SZFJDXLKoCcZwMbCivUBBpzCs
Iu3CzIBxusNWgsHnj8c5Xu+oSJzwPLcbXj5HBu6a0JFf61OSweX6UhcFdThLvLRpblVEFbxJDT6A
m6NhQOtviO4ioECNMjHBrO82yDvIs6HCXiKg2rqdNnqw4J7SU7sZcIBpGglDe0zVriA+6BzLMFyQ
F4qbETJSiScfrxtvsJFHqrgR43MCt6EtTgBUlNXCRG3KP1uXSFVPjQSBzTGYZ0gugFxVWnLhE9JG
jA0962qJCqYvrri4OdrKDSnwLso0VE4c1RxWH1F3L8+yTGmOURcKcnywqoSpQnePpQbioJuNgmod
Ss25eGqS7McyudWmnofUJZlzNdOR+CwVPGvKqMPWnsWhfr4Gu059YyblKjVQ5IFHER/hEhh2gP6l
MmQuhs06PR+mBXqoiKBCJ1B4nnoPgbCCtmBmZPmJWVGvPBs0tblIVNkxx/KmKtR5YJv4enWmwqAe
5QPtMq7QmQYJJwo3w9SXV2Fs5PcS2ZDrWqzSVZThofiGp5I3ip15FdbpSTwook+xKFIaX3mq1CzK
QT2QxrlhQlQS+LU0DdWY1H8IkvUGhfsY4nPTvl6bJsgwfQNqZjSs7GQ2dCsJciAS+2ijuR9df52e
FpVfX+cp3L/KoIQU3cEMoOremNwfPFtcQU1sLCC4NJZxpuo3G1cHF5vl6jV6RxTck14XT5I0zpPp
MFCND1m5Vq83kKe01+21V459immz0XCTwooALqg+GQZB3M5+CY9Q7KrGFfcm8Dkoq6LCaoOdd7So
Zb3wNGVWUavzoVKd7NdBorPW0Vag3h/eKeT0ZPkydBNhtvFq6ZQCeO4L4hmKyES7NGpMRoEYB4sh
tCk+62Mgo7Pj29LSw1x+hN02PmnxIkszS/BHlDJta7ALomwqzvhF4EoGBWY1p3fgIgIOzVJlW2Ho
O3NoLdCwS1PxwdN8BZaAQgzu1l6tEl60yV0APo0u4GNJVqIdXrKOWrByvP5VWMN6CDNQU0RzKUs5
Yhjn4Qxw8MXARzV0GmJfcNrtOL9ZbwKxBPpnK5+AmJrJyEcqQz/LYn34QaxivBlbA7kTy4VIyEfk
+tYoUhazvKDMJZlewaUSZk75nlgrOQmJlO4xYEWb7ImCk6xcykOk10UfUdIYCWNtJOcAMvIKbinC
b5T/wzF0lYg6ZFqNHC3k5rOT3JTwXJO2lgdnRDxrTauWWgFF1IZdeCIPG3kGDj9SkfKIcJ8F0V2J
XoOLU6FaeSL5iX1l27qyLOWQC4LSAAsL3fQWLV6qJQg9pzM7V6tzP7cVrq3xTeMp9YWobkw2l6yf
Ah/1jxnv7FrGwuB2JOG0rG5lMFIjidDCsW9sUEOH3wCMJ6Qgw4RQJHMxqE49Uj/TjZ4UpFCpaNzI
Aau7DAdwfphEUrOLvHSoc+I4VddztpU/GSTex02tLpMBnnA0FyrjtArsx1Dx56mvjIQ2X5sC8Dfq
49yASVNClcFtzCkqv/lZqQO4ity1OI6VSGJxwsuuawSaxSgpzhVE4U+UpFa5/Hjy4xA46oe1LTvB
bEA5yp0HdK+UxWkhXZEUcj8O0/VpDT71Hmyicx7UlfxrieMAHbEyKE43seR99KO6XvmK7H+CeFA5
MWtholdOMk1C0wNWDz1YAg5Uj41F5gvpGp/QC6s56zNwFtRnSB99LVw/QvID+6+HFLrSUAiEUUa3
XfMU/z2lrOKnYWTEF3I6AMtUrlMBptQNgtqQdC8cx8vhjIBxDk42o7isJbu5LrXMJNwOovgeNJt3
QkY6mfGlea6Wg+NBpQwfY4Q0zhw8JBGAg1dYSaYQniizDcqZfnCsb9TB3G0EjTuX1swptBgJcnhd
VcSFcvOUGvtm5GeONC6cyvlYJ4E4Lx0YBw0gM+MguiTrV0NWB9sa9Fz2yLRdYzEw5VmKMd0M4Cbj
IIdu0mi3ZOUiMdxszosySIk5o7VtF/Yp4az1WAeXMFVA+o4Lm9huQ1HJXdlU0yqUj2NJcB4zFMJH
SgR7VuV6UzPPs+PIHCoTr1GVCUCPM80gUg/SFWK2lMtslhbHac0ZJML65xEI1VRFGvmR+X4oKes5
FAvrs0gMkGGOs+F0GNXNlZZGnyo3Wa2LarIOUu4qGzhMlDA8yQnBjyWApJCp2SeoRtwJvkBp7ka2
4KiSpjDYCrMhmBM4UOcwKJmLGCQwd9Lhe3HIwk8KU7vMwzWRFgHye2JZ0zrPcOl0YTMmsJtcDmN1
WSAG4hF1jCPsqnmPnvspSYhJqWbNHHLbT5uYyGVUVVQMs4wNsDcAGQsK22Vtiij4WoVCkYvWcRxC
LFhnxbVpDzcjJWRcCj/QprlefKhsL2EfqxcEbdZ3uJ+w4ahFMcW8zyGwgCvWTj2aqW90eT0hHzSz
fSeaga+Mpgo0iscUNqgLKv1FWLBytnKYFJ9qyQ9wrROCFRD+XPnqR1WP5mmenNiEdKd1e7mRh/W1
6BnZrLDXp3kt28dZUyF3rXtNMxoAoBhXATrugGjwfxXpUk6GhIfRDRc99lKkA9RVAW5rFNKVD3pT
qgQ8BjOu1xBbSUoxqokXwkMo3vhONs0GSJNJdlFNBXEzJQvzudajmihbjMeUZx9A5Y0GG4OsOgj6
2Qb53CtBhx/Hxw8bk2D30B/W2IFitUir7NhXiDmuHTe5JgcPKtGvLkglZNi64XoGwbJ/hp5wvDTM
wblhpOIiF4JbmKfOJLt6rCoUPGIkdBvtbB2v74xtqK/Mlnjwg1EQBf51DLPEI3R+I7TYk4u00IXP
a9fTLuHH8IlRJPkxdjefqr7vn+row+B88DIlwsjXQ8m7B2YIGRE7zSGrOGnpZeEVR145T+2LIHHe
twj2wToKiNtLePb5AhwgtFfeNanBY+pIjh0HWYxCrzidStwvOTj20gTQZX4JSGwKWu8j4CLtut7k
Yzmpw+t1ulGtCMrAG9WA7JMME8u28gb+KfocuBVQfd1W3ASofyrSadkoo2QYhTModgm4kV2ZQ/eR
nYH0PpEI4o2LQXmRmml+Zxiec2kK6UyVMvcGkCQhtwz+pjxGlkws6gY+Et3abEgnQmFXS+dw+xDV
SQtzMYgUAmIiUM/B57rZQLtFYb3uGhKBwHJeyrYIWlW+zTElk8qukpM8DLL7al1rOKMepfJ5eCO7
9piqszOQMjdCKt5Lsj33MYlIYY6Z0RM5AzVqLL2QbI3tUm9RSovaFE5tQN1SiH9uRJ/jGpqtsDgF
8Z3hiAOtUOLIm6YN4cQ49gmpY9gNHzWJNB48yAjJxz5vs15vHqngvYkTyPRk99IHTV2v3WpEaB9k
h6fWx0MHOe5C8u9qgo+FI8nv88A4yQnkhV7pw/K5DQuyESpHSu/AoacfqkCYehuyLbqTAv8sa2lG
eY96qiWbT2vbOYUNiSQBme1mvMmqHFAJ0AnOZdS3B+VHLdU+IKOz5Drrv+d1AiAM5WYc6wsQOsgq
EzGu7HiSr+0zWT0p0dtaE0C6KvOBC82reomqkOSXaxf6S+Iym7oA8xKOKy6En9xCqiiErtTLwi2z
R9cu8+E0XcvVpKryNpLubgxgfGxBpVVQgp4P2BLCM6CAcYP1yrizuYIIp2TGhUu51sNPVBmp1qCN
ufn0EpE3vd1PULpCfYXflqQQakmbSRwIfjCRQjR2sYuULpJFEeeqVBJ1NtPiEroJdIViZ3Auwi3e
TBKNRJQCIeKD5uBiEI8JVjijNvnDdTHOND/HgPmibZ/aMklLgsGrQQ3tF36Qm0XlXMIxGzvZcP1J
zsu6PDcVuSa4ma4TgcRhJY79KKufipH/E/Af/1m0C89dbVEa063O7XW+SuqbVZr72RdMRPvXK5jr
stvox760A1e83dCzwu4t3AF//9tDlIdZ2wN7j01EakEWHTKHbZe2/f1aC76VuVn+SNOCJP8iwQuu
gFcEJtL+/O2IuKj9/HdRQ8VDFkWoFQbbHwAkPPDFEP3eIHz9/Z5G8+vf+dobrL4IEL+G1vzRMRCl
XwatvIXWiiW8eHdB/IX9MoCA/mmUf6aXFpmmgyZehMtDJ1WttDraL14a2RbWAlK6LcXM9uenm/BW
5PTQd0cyBf+qZQZ78e4Cg6KoMPO3NX4/58tDyXPgywvM8BAAGRg+CIdevL2k/4IhgOFq8NO+/Ctt
8j+81VErQneXysnOq8v6L4pMjA95kadph9jm57JymnzgtIsDOKU49bc6TC9mnVeHVl8UCQs9GXgW
xc/16vrTZDxBEb+cln/kjIMyi2ltKeOed7VBky/GAMUpwONg1trF3/78dGMAuP3A+RdE9LioaqaE
FDam55d8MQYwMRkcdC33zPcvgO84Eb84TGCe/cetq+Su0rc8qt/7ws5JeP33Zwdh8fj3v4HB18Uv
OmHbr7a+09PTn5yF9vd/67hSWzfmxR9buOuLXzvffUIZv/jrzgd6+azn8Xjd0zffYffhsbsC1/Dg
IFuHW1Y/v1ULbf7738ZWaD12+Lha3O1/dOOVc/jlYPxaq/NktQp9K3zcNdUOYSshdmjD56vKfehA
mDE5hze7tHC0j64Yp2R1RLePzt1NvmL17preLoEWEn3oC7yHxHb1eLTMrGyV7prbtt46gYe2PqaB
xPKP3gWrfZo1ifwEh9LvPoHOfNfUjq3Evb9fWZ2hgUQKEZiWPfgb7b+1gL94+6+XddeL/+N/f+7O
dny377/bEi831Vc25asN/LL/z/v/5UfTdoPtzE/nWbu/7D782u4ZraDPWe3G8mlx7H5788L2fRMX
pZl1dLPHvtde8H53zr5zSUz9o6XlF9ZjlOwaazvd8vAd2vQ8Z58Elt+xUO0V8tCGj0Ef5hSa71pq
OwwL9u7XHx/mCwaYYvi802Pxq1vvO4f5ClMddJttNS+/PhJvrc4/Z8MBV/sHPC/f+TamtTMLPeyg
d6Ed7a3xb03sk7v6VTNCDqdkzexa2i7xHrbOaBW6Hevf8iN/fRV+R2dzVDce3V1DbV9bR/HQZseO
1fFBFPHwNm9WcX7vuw9H0a9HmbM6GhPN6rgkSg+OzmQVRA8JYbSHo28/r4cVOMYbTKKuw6P0sFjG
UYB4dcfMthK5B88rDWwdnS2dbPhljHYtt+unlaI7+DlWvDq6WyWPneO4VTk8tOXJ2r2PIPPctdT2
uK2eO7TdKcwi2a6ZbaM9dHa64RyOsHv+0TyH8rdjU1qh2YN7nbhZ0m22VTg+uNnMcSl16nS3jXQc
2u4t235uBffdlvUe3Ie5dd/dhG104tDuzp29Y6CVwz640VcLgVvA4c2Of/s/2ero8Z8WRQSUYNde
u5BJIOx+/XH37HQV1p3lILYxv0PH4sy93/cKRNyfw9tdpVHmdA6XbYC2h/7ujUJLfXxoq+dEEmwr
xf/dtbWdtj6OkXOrjrKsuxzUHjbyOVeL0u10t5VGOHwk/L1Ge9jF5xykD3vBD/jMe+hsjvV1884h
LQ572MvnVtuyFXbNJGpUPXQ6alr7S5Rm19Z2rbVhzEMn78LFxd81s221jyNj2+reQGjq7jE/btCe
zmNh5Kaple+a2/a6ZSA+dCx+X2JiG0r88W7fcDPpxh2llp/50P4uV/WDs/L9vdhayyZ/cNN4a87R
a/0CiBF6aHwVrmzL3zXUzp/UpiEP7nQb0rSOzlZR2NkoktiD8VxGRGa6Sxpmlx46nT92w4swpx/e
KtTZnYOUTMXhjS5/+1/REeUQv/37Nmx8lfz2v8MHN+6OtdzDWN/CkZXujXWrsnToArm1wmbfQEt9
pADeg0Lf2+BKDwsaFoyvMJkcaJRIibh7Pv0WAXPoIE+Jw6CU0nEJpD4O2M+v7iDSsIfF9tkN7q37
sruKW7WEQwdiubWhy1f7u1VFOLTtkZsc3eLMdYyo2rJmHdryu/t61Zk7qJdRF2j1QjRjKGKov32f
+uvisC1rzuGZy5f9b099Ep8vP5r2k/iwnIRM3G7Gnnyv3W8/7mugzpx0vds+3Oa51Vjk8RI33vVw
299BD6fKIumef+Aqds/48VFYpIm16mwOmP17aDaxNrtWtgMg9RC3OYmSPRcA8sjdU358CE7z0nI7
wTE0Qg5v9mx1b4XdqA1Yn8PbvQz2lkEfJvgaXGn3dtOCVQ41kUsrf3SP3iXW/vHZov8ObpwylE7M
RpJ62GTPmfi2z0fTwCXWvndpaPXoDu36h1WaHY2s0Ns1tfXs+4hMf1oFq46llFq43aH9vYiOWHT/
lB7tgzfA7R3e+pwkV3i0zO8f0VsHoNDZinBX9WGWcZTvjxZp2/901+Mnw8wxCLfd7rMftyLv7vOj
8zztrEhSx23rPYzRf72ZLqc3d9PJfztqF88qYcD21z86nkh4yrgeugRjHyDbb1qbtw7rrxzhPQIv
vmBDdtCHnxp78S7J77sz28OCwTkCELC9IY6s5B73d9fo1hzsfjlgSYZ27vrdDHIrJ3yoOWh7C6yj
u5F6iKW0+ZOR5QBn6DTdh1kfWzUW7C0L0KpJHjog473V0UeweBIF3A27oph93OJ27b6dHR32sDyA
+e2jB/swsIB+HgHf5d0wSh/hzGPcv85NThzIhy+KE9bx3vxRUnl4u+fUGrMy9mPcfeTPz6MwS9vQ
YOcIhpzz8F5fUcyURS3QrBtu68OBeMJpnrpZlm6t6cUKwbddl7e2tBUFP3STPz3lLH/Y8zrFPixf
wow+Wo/b7t9G99ZeUFLqYQZuiZE9jc+YdRmlbxlDqY+059NA3bnhA0O+faMWD/NkFUAJdGemjwzj
qE1Upc7RHSK77ptGHs/o8AXwfvnVJ/Tg5cEXZe2lt5FeOrznYzCND1Z342k9mLil1fWKAPkf3tll
C7qe5sBS97OPUh+ZsafViQuTOb/9u78K6l2PW0Oh9pNd4QXOLZ7QvYoRGhz2ZoeeToGjf54RFHpY
/cvLl5BF7duQ1b/O85dabMWhXv9X0Nl/UcnEu19t8DTcYLvRmR522btmhb/trrsN93AivEsIFnRP
sx7WJ3EN28dVS52Xi1LqYSDOaysMumEqqY8OO/n+pPVgxtCPDbv5AbmHvgLIvI8eu3PWRwJtmbhH
ZwSkOlfQPrBKXOu7WONWkuBQVwyYvn102v5v+e5m19xTOKeHmVuEaMms9tKqItmSg/tNy92pE/tI
uJ9Ycdc0iH3cmE/rxK6bfXNGfuvwYbiIOHyZvz1opyj3MMRPucQ32u5hYZyS2/Gc10PSw74+s/bC
KX3A3M9bp+/VFlF7GGUuipQm7K3lPoqGQN49ukX3jiD2EZRoIX0oH3XsGyRSPSzmVdxF6IhaDxfC
KwuPfeW/dUcT9V7a9165KqLRw96+ot7WjeNX97y2uPlQs8/NwLZizMauqe3dvo+I5q1jufu5DYSU
d8/58RDsrQXn1KuRBijQR9MuaLldO9uh6MPDaMMErVu4b+akPizS++Z+9cZw9BGDvXNXGZVwnfHo
w9RdkpOKiiM4mJM8PvrXoykVD1GWP+/Ml4+DZruPONPzA0/z0EohR+ORu3+6bz1UQ8B414sfX6fL
mKCfX79lb2SxRYocvHnP3cdHf3U0tdJs11i7Zp9wKL/fevqdZZDPo7Z0XC/Cm2fUvvzzKe338qHQ
UWhaH7n47aliMUGJ6/+///4/U8+qLSJdNZB3enBM1QYx4LcGlbLjodySqhxqE29hr06EszYnuGus
HVZNMgy5jyj2csWlwNst9/RfJ64VQbLIW11TmdeNKRmaqkl9xJUmkfcYMYC3lsc10u2WtxroH6p9
5IRPrdxN3E4OXhyQstWMHnzFK0vwXeHBcS0hTfOXU/P8jB7mfslN+42Wezi2zqw4c/bcmqeh+ebB
9dcFltC8/YcMLIVAcx4o+ez4rvBI7ab+96z+XzcTW1Kjf8QYX2K39rob0OjjcBxxmSq6l5M+kG2j
xGq6yNc+0O1jXPzOYdPHOTaO/Gi/crIP9236QNq4y0DRBzXMjBz3g9OWve7VUPaBWZ5ZvtfeRt50
HL6J6fl2Vf08J5DasSacSd+yJt9udokXhAfeWRoi9EgH+zjtZRikTCdTI7asiYc6T1erpHs091FW
+z7J9zsr9bFD7igGaqAf6kyc9DNjvIato6bAkaXAAKuRlaJC/tDEz8tDrT34vo44f/nt6Usweo9I
Nmj9dEWCIVwB8w+hnQy49c99y6et2ZrlL0xnuw58jQkEIWPy5Z3l1Edo6SZP9+JsUh8Xkdvf/i81
PnXHurC0vmUE3loBfw7CcSjruqJLuqIqiCCDywRRvZuW7Vw9L9+vpDJfEU195bt/VdrziVMMOKoV
RJ211EcqfbRKgn1cZA9BymXrbERvIkX6yG+MoxZe88+nKxi7Qvtf3jrG+4C9bNMoLRIYLEDrhrz1
HLUP9AjqVm+2/c274Ld9hhlip7stvI1b9NHm6hFmw//g02sZebbS7q+Sel+lpvvOwNOzJ9iKl79u
v4fRf25/m9dqJ7v1C9/troRtzrYLaO/DLQJp2Ymj9lEKcryykp1Du32H84cJaCd/9xlxvidvrl0F
8H7vfv29y+23l9YpwZ17MES7lrYN91F0O3YSouOAlJ83RfcBPfT8YlUejS1/RRq6ezzjQu0e9uPj
cuHusSP0QalzZ4VwAeW73m3Hug8w2AVcEd1W+9iz7QB/XpER7FKRinoPkfQrN3sAxPfm4YJ3uBuh
H5+/KyumaqB9hdekS2I/oUt/nzOih0XNIZUSUnw7pdkHd+MTsO945YM+/y9H71LQpynCBVtjc9vu
WLIChOXRVHY6fgpO++GTcht53Mw6K1Xqw5W4JdHe7W0fIInbvLD8vc72sDI/ML3uE8R4lmfkr3bj
2poDqY+iiFdOptRHImDcZqxbePpu077st4rR1TRDl1XDIDmgqFoP8fXnKsPllu8X5ySMkqPLnAQc
/uKbrpbWJj0GlHchm2Nwofg2u9pfd/FBCIlQvG6IMtd/AhQG9QOHXnxevs3zvenlR527/Z9zvcNH
gTby0Pf6CS90PmXLXbejB9PwDkwddSUvN1YPnv47UOJ7RcBiD7k7mJZtN++4wH2Ur4+ilIHdnkfH
q6RZ2VGxl0roo8yDzlt7vAZ9FHWMct9ur5kvZ/Db0Zdve+mTVQvp7SRh+6hYXiQMQ9e764MEbJpy
SHQHoQ+XfNys2kzxy7Hto9Rh5r5i2+/j8JpZSbR665TqI9b/VM/wciT0Hnb03L2HF3aP4qAPuNuc
srYwXXVSE33Ue88JfFlht9k+xgEFhofVy9E1ejDD4yTint1ZvpDf7J7y4zed4xznN+kMgtgHrdoC
ZOWecUBq7PD+LjLL7/a2j9rAk1Wyt8DEPoopTrgOwZ/ZLVES+ziBzqxsL5ct9lGicOZmTr7vmoh9
UHcv/aiwvL0F3Add95mLXacKDHDWHn9RH1UQZ3m1ohokT7ogoD7AlOeR/8iY7LbENpzTRygZ3LjV
LQAW1R4MBTC8rNvZPjCRFyvqVpPWUnSDk32k+Indl3sJ7T6OZqLQ+4atj9L7Kwo28j0iSrEP4Z4b
8JF7/hRaWLtl9+MnR7uj90vbqDvsoeGt1QTn0C2m7ePWsYz3SM6kPoi4lkR67gm97159G4qR+hji
kjRLF37exyVpWboZ9Y77yxgFsd0b/PiqeO+1PHId94ekfQ/tPqk3nRK8eYy618Y+SujucK4eWHdj
VLp2nX2KqPUwJi3lQ8sym3QXdB+3miVlq91DVeoj1QCce7VN6XWLH0S1FzK4p9o0KqfeyL7A6tjD
YXUapVHRGW0CiwpKgLu5/fEF/tv/aPfNW1czDaFJXTYMCCp1SLtk5duPeyu+9ueE1jRZ1tr/9FYP
1tBECXTaoYG2l2/TDvBfjxtqpdf+IfHKbVBunwG6j7OXrflr5O+gCLvd0lrCIXsfoTkDnVFR0QnV
fxvH93I97KLHf87qlo0B1vV71nMLNSYp/g0UUPSA7N43vvMzaEq+5khvtcD2MJzPr/yd2IsvOIg9
5/91OvEPtrsPYHtDDuSPtTjNk6hLXPWUPzjo9Z/OqrdUHbeypAe1vQ2t7+/iJ5N1ULtP9dlv9Pmp
ZuCgti/bndD1ON4C4R30jCuIUu39GPBbQNe9p+QoU9U3K5uMNLfJ75JmZM1YewvxLazp4Q8acX1G
UewpG7nbka1dfSuTd/jjzpGviSnSC7pTBX2laqg6eeKBSHWeOvxqOPl7B/Hcsp1kdd95qzfci8Pf
6osCKtCMN+MGuoIYqkw+VOZiN0C84KtKNU/v99edUm/NxvecWS/W+asz6eXb/Bw+2Ftz8pO95ctB
2zkqXR3r9hsPPvi6f/v/AAAA//8=</cx:binary>
              </cx:geoCache>
            </cx:geography>
          </cx:layoutPr>
        </cx:series>
      </cx:plotAreaRegion>
    </cx:plotArea>
  </cx:chart>
  <cx:spPr>
    <a:solidFill>
      <a:schemeClr val="bg1"/>
    </a:solidFill>
  </cx:spPr>
</cx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494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1131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3175">
        <a:solidFill>
          <a:schemeClr val="bg1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/>
  </cs:seriesAxis>
  <cs:seriesLine>
    <cs:lnRef idx="0"/>
    <cs:fillRef idx="0"/>
    <cs:effectRef idx="0"/>
    <cs:fontRef idx="minor">
      <a:schemeClr val="tx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/>
  </cs:valueAxis>
  <cs:wall>
    <cs:lnRef idx="0"/>
    <cs:fillRef idx="0"/>
    <cs:effectRef idx="0"/>
    <cs:fontRef idx="minor">
      <a:schemeClr val="tx1"/>
    </cs:fontRef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211B8DD-0E04-12B3-9A36-0480C0085C8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B307AD8-8545-5A3B-4153-5220C7EA0BD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07C697-4CEA-8546-A92F-D902E976BC15}" type="datetimeFigureOut">
              <a:rPr lang="en-US" smtClean="0"/>
              <a:t>6/30/25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95779FB-2BA9-E6E0-8EE1-3D2BE218507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72D6F00-BAA0-7811-9156-C5749463AF2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4AB06D-8AF6-C843-9A81-1BD6AC164F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06095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8ED975-D504-4A47-8E08-A4AA3F325E4A}" type="datetimeFigureOut">
              <a:rPr lang="en-US" smtClean="0"/>
              <a:t>6/30/25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2B067E-17F1-2A4F-A7F6-D077097058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20138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628650" lvl="1" indent="-171450">
              <a:buFontTx/>
              <a:buChar char="-"/>
            </a:pPr>
            <a:endParaRPr lang="en-US" dirty="0"/>
          </a:p>
          <a:p>
            <a:pPr marL="628650" lvl="1" indent="-171450">
              <a:buFontTx/>
              <a:buChar char="-"/>
            </a:pPr>
            <a:endParaRPr lang="en-US" dirty="0"/>
          </a:p>
          <a:p>
            <a:pPr marL="628650" lvl="1" indent="-171450">
              <a:buFontTx/>
              <a:buChar char="-"/>
            </a:pPr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53B71B-8C23-D44F-825C-AD220093FEC7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14027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algn="l">
              <a:buNone/>
            </a:pPr>
            <a:r>
              <a:rPr lang="en-GB" b="1" i="0" u="sng" strike="noStrike" dirty="0">
                <a:solidFill>
                  <a:srgbClr val="000000"/>
                </a:solidFill>
                <a:effectLst/>
                <a:latin typeface="Avenir Book" panose="02000503020000020003" pitchFamily="2" charset="0"/>
              </a:rPr>
              <a:t>National-Level Perspectives</a:t>
            </a:r>
            <a:endParaRPr lang="en-GB" b="0" i="0" u="sng" strike="noStrike" dirty="0">
              <a:solidFill>
                <a:srgbClr val="000000"/>
              </a:solidFill>
              <a:effectLst/>
              <a:latin typeface="Avenir Book" panose="02000503020000020003" pitchFamily="2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GB" b="1" i="0" u="none" strike="noStrike" dirty="0">
                <a:solidFill>
                  <a:srgbClr val="000000"/>
                </a:solidFill>
                <a:effectLst/>
                <a:latin typeface="Avenir Book" panose="02000503020000020003" pitchFamily="2" charset="0"/>
              </a:rPr>
              <a:t>BF: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Avenir Book" panose="02000503020000020003" pitchFamily="2" charset="0"/>
              </a:rPr>
              <a:t> Seen as promising but concerns over cost, time (2-hour runtime), and training.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GB" b="1" i="0" u="none" strike="noStrike" dirty="0">
                <a:solidFill>
                  <a:srgbClr val="000000"/>
                </a:solidFill>
                <a:effectLst/>
                <a:latin typeface="Avenir Book" panose="02000503020000020003" pitchFamily="2" charset="0"/>
              </a:rPr>
              <a:t>KE: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Avenir Book" panose="02000503020000020003" pitchFamily="2" charset="0"/>
              </a:rPr>
              <a:t> Valuable in referral hospitals for detecting hrp2-deletion cases and survey validation.</a:t>
            </a:r>
          </a:p>
          <a:p>
            <a:pPr marL="0" indent="0" algn="l">
              <a:buNone/>
            </a:pPr>
            <a:endParaRPr lang="en-GB" b="1" i="0" u="none" strike="noStrike" dirty="0">
              <a:solidFill>
                <a:srgbClr val="000000"/>
              </a:solidFill>
              <a:effectLst/>
              <a:latin typeface="Avenir Book" panose="02000503020000020003" pitchFamily="2" charset="0"/>
            </a:endParaRPr>
          </a:p>
          <a:p>
            <a:pPr marL="0" indent="0" algn="l">
              <a:buNone/>
            </a:pPr>
            <a:r>
              <a:rPr lang="en-GB" i="0" u="sng" strike="noStrike" dirty="0">
                <a:solidFill>
                  <a:srgbClr val="000000"/>
                </a:solidFill>
                <a:effectLst/>
                <a:latin typeface="Avenir Book" panose="02000503020000020003" pitchFamily="2" charset="0"/>
              </a:rPr>
              <a:t>Regional / County-Level Feedback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GB" b="1" i="0" u="none" strike="noStrike" dirty="0">
                <a:solidFill>
                  <a:srgbClr val="000000"/>
                </a:solidFill>
                <a:effectLst/>
                <a:latin typeface="Avenir Book" panose="02000503020000020003" pitchFamily="2" charset="0"/>
              </a:rPr>
              <a:t>BF: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Avenir Book" panose="02000503020000020003" pitchFamily="2" charset="0"/>
              </a:rPr>
              <a:t> Questions on patient wait time, cost to patient, and acceptance by workers.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GB" b="1" i="0" u="none" strike="noStrike" dirty="0">
                <a:solidFill>
                  <a:srgbClr val="000000"/>
                </a:solidFill>
                <a:effectLst/>
                <a:latin typeface="Avenir Book" panose="02000503020000020003" pitchFamily="2" charset="0"/>
              </a:rPr>
              <a:t>N: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Avenir Book" panose="02000503020000020003" pitchFamily="2" charset="0"/>
              </a:rPr>
              <a:t> Concerns about supply chain, cost, and community acceptance. Sees value in detecting RDT false positives.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GB" b="1" i="0" u="none" strike="noStrike" dirty="0">
                <a:solidFill>
                  <a:srgbClr val="000000"/>
                </a:solidFill>
                <a:effectLst/>
                <a:latin typeface="Avenir Book" panose="02000503020000020003" pitchFamily="2" charset="0"/>
              </a:rPr>
              <a:t>KE: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Avenir Book" panose="02000503020000020003" pitchFamily="2" charset="0"/>
              </a:rPr>
              <a:t> NALFIA offers efficiency (14 tests/run) and time-saving for high-volume clinics.</a:t>
            </a:r>
          </a:p>
          <a:p>
            <a:pPr marL="0" indent="0" algn="l">
              <a:buNone/>
            </a:pPr>
            <a:endParaRPr lang="en-GB" b="1" i="0" u="none" strike="noStrike" dirty="0">
              <a:solidFill>
                <a:srgbClr val="000000"/>
              </a:solidFill>
              <a:effectLst/>
              <a:latin typeface="Avenir Book" panose="02000503020000020003" pitchFamily="2" charset="0"/>
            </a:endParaRPr>
          </a:p>
          <a:p>
            <a:pPr marL="0" indent="0" algn="l">
              <a:buNone/>
            </a:pPr>
            <a:r>
              <a:rPr lang="en-GB" b="1" i="0" u="sng" strike="noStrike" dirty="0">
                <a:solidFill>
                  <a:srgbClr val="000000"/>
                </a:solidFill>
                <a:effectLst/>
                <a:latin typeface="Avenir Book" panose="02000503020000020003" pitchFamily="2" charset="0"/>
              </a:rPr>
              <a:t>Facility-Level Considerations</a:t>
            </a:r>
            <a:endParaRPr lang="en-GB" b="0" i="0" u="sng" strike="noStrike" dirty="0">
              <a:solidFill>
                <a:srgbClr val="000000"/>
              </a:solidFill>
              <a:effectLst/>
              <a:latin typeface="Avenir Book" panose="02000503020000020003" pitchFamily="2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GB" b="1" i="0" u="none" strike="noStrike" dirty="0">
                <a:solidFill>
                  <a:srgbClr val="000000"/>
                </a:solidFill>
                <a:effectLst/>
                <a:latin typeface="Avenir Book" panose="02000503020000020003" pitchFamily="2" charset="0"/>
              </a:rPr>
              <a:t>BF: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Avenir Book" panose="02000503020000020003" pitchFamily="2" charset="0"/>
              </a:rPr>
              <a:t> Concern over test time during peak season.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GB" b="1" i="0" u="none" strike="noStrike" dirty="0">
                <a:solidFill>
                  <a:srgbClr val="000000"/>
                </a:solidFill>
                <a:effectLst/>
                <a:latin typeface="Avenir Book" panose="02000503020000020003" pitchFamily="2" charset="0"/>
              </a:rPr>
              <a:t>KE: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Avenir Book" panose="02000503020000020003" pitchFamily="2" charset="0"/>
              </a:rPr>
              <a:t> Lack of power backup is a barrier; cost to patient could hinder uptake.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GB" b="1" i="0" u="none" strike="noStrike" dirty="0">
                <a:solidFill>
                  <a:srgbClr val="000000"/>
                </a:solidFill>
                <a:effectLst/>
                <a:latin typeface="Avenir Book" panose="02000503020000020003" pitchFamily="2" charset="0"/>
              </a:rPr>
              <a:t>N: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Avenir Book" panose="02000503020000020003" pitchFamily="2" charset="0"/>
              </a:rPr>
              <a:t> No major barriers beyond need for training; praised for community-level potential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2B067E-17F1-2A4F-A7F6-D077097058C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8524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80D06C-8B76-204B-B43F-6E0A5AE99137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839554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93B9BA-ECFD-A64A-88C3-C741AC2B67FE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313124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2B067E-17F1-2A4F-A7F6-D077097058CF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60828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buNone/>
            </a:pPr>
            <a:endParaRPr lang="en-GB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53B71B-8C23-D44F-825C-AD220093FEC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5531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u="none" strike="noStrike" dirty="0">
                <a:solidFill>
                  <a:srgbClr val="000000"/>
                </a:solidFill>
                <a:effectLst/>
                <a:latin typeface="Avenir Book" panose="02000503020000020003" pitchFamily="2" charset="0"/>
                <a:ea typeface="Roboto" panose="02000000000000000000" pitchFamily="2" charset="0"/>
              </a:rPr>
              <a:t>A New Era in the African Market for Diagnostics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93B9BA-ECFD-A64A-88C3-C741AC2B67F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95323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2B067E-17F1-2A4F-A7F6-D077097058C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51625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/>
            <a:endParaRPr lang="en-US" sz="1200" dirty="0">
              <a:latin typeface="Arial" panose="020B0604020202020204" pitchFamily="34" charset="0"/>
            </a:endParaRPr>
          </a:p>
          <a:p>
            <a:pPr fontAlgn="base"/>
            <a:r>
              <a:rPr lang="en-US" sz="1200" i="1" dirty="0">
                <a:solidFill>
                  <a:srgbClr val="C00000"/>
                </a:solidFill>
                <a:latin typeface="Arial" panose="020B0604020202020204" pitchFamily="34" charset="0"/>
              </a:rPr>
              <a:t>Two-phase approach:</a:t>
            </a:r>
          </a:p>
          <a:p>
            <a:pPr marL="457200" indent="-457200" fontAlgn="base">
              <a:buFont typeface="+mj-lt"/>
              <a:buAutoNum type="arabicParenR"/>
            </a:pPr>
            <a:r>
              <a:rPr lang="en-US" sz="1200" b="0" i="1" dirty="0">
                <a:solidFill>
                  <a:srgbClr val="C00000"/>
                </a:solidFill>
                <a:effectLst/>
                <a:latin typeface="Arial" panose="020B0604020202020204" pitchFamily="34" charset="0"/>
              </a:rPr>
              <a:t>Formative: </a:t>
            </a:r>
            <a:r>
              <a:rPr lang="en-US" sz="1200" b="0" dirty="0">
                <a:effectLst/>
                <a:latin typeface="Arial" panose="020B0604020202020204" pitchFamily="34" charset="0"/>
              </a:rPr>
              <a:t>Literature review, FGDs, expert workshop, and piloting to define attributes and levels</a:t>
            </a:r>
          </a:p>
          <a:p>
            <a:pPr marL="457200" indent="-457200" fontAlgn="base">
              <a:buFont typeface="+mj-lt"/>
              <a:buAutoNum type="arabicParenR"/>
            </a:pPr>
            <a:r>
              <a:rPr lang="en-US" sz="1200" i="1" dirty="0">
                <a:solidFill>
                  <a:srgbClr val="C00000"/>
                </a:solidFill>
                <a:latin typeface="Arial" panose="020B0604020202020204" pitchFamily="34" charset="0"/>
              </a:rPr>
              <a:t>Quantitative DCE:</a:t>
            </a:r>
            <a:r>
              <a:rPr lang="en-US" sz="1200" dirty="0">
                <a:latin typeface="Arial" panose="020B0604020202020204" pitchFamily="34" charset="0"/>
              </a:rPr>
              <a:t> providers + caregivers</a:t>
            </a:r>
            <a:endParaRPr lang="en-US" sz="1200" i="1" dirty="0">
              <a:solidFill>
                <a:srgbClr val="C00000"/>
              </a:solidFill>
              <a:latin typeface="Arial" panose="020B0604020202020204" pitchFamily="34" charset="0"/>
            </a:endParaRPr>
          </a:p>
          <a:p>
            <a:pPr fontAlgn="base"/>
            <a:endParaRPr lang="en-GB" b="0" dirty="0">
              <a:effectLst/>
              <a:latin typeface="Arial" panose="020B0604020202020204" pitchFamily="34" charset="0"/>
            </a:endParaRPr>
          </a:p>
          <a:p>
            <a:pPr fontAlgn="base"/>
            <a:endParaRPr lang="en-GB" b="0" dirty="0">
              <a:effectLst/>
              <a:latin typeface="Arial" panose="020B0604020202020204" pitchFamily="34" charset="0"/>
            </a:endParaRPr>
          </a:p>
          <a:p>
            <a:pPr fontAlgn="base"/>
            <a:endParaRPr lang="en-GB" b="0" dirty="0">
              <a:effectLst/>
              <a:latin typeface="Arial" panose="020B0604020202020204" pitchFamily="34" charset="0"/>
            </a:endParaRPr>
          </a:p>
          <a:p>
            <a:pPr fontAlgn="base"/>
            <a:endParaRPr lang="en-GB" b="0" dirty="0">
              <a:effectLst/>
              <a:latin typeface="Arial" panose="020B0604020202020204" pitchFamily="34" charset="0"/>
            </a:endParaRPr>
          </a:p>
          <a:p>
            <a:pPr fontAlgn="base"/>
            <a:r>
              <a:rPr lang="en-GB" b="0" dirty="0">
                <a:effectLst/>
                <a:latin typeface="Arial" panose="020B0604020202020204" pitchFamily="34" charset="0"/>
              </a:rPr>
              <a:t>Estimate utilities for each attribute level</a:t>
            </a:r>
          </a:p>
          <a:p>
            <a:pPr lvl="1" fontAlgn="base"/>
            <a:r>
              <a:rPr lang="en-GB" b="0" dirty="0">
                <a:effectLst/>
                <a:latin typeface="Arial" panose="020B0604020202020204" pitchFamily="34" charset="0"/>
              </a:rPr>
              <a:t>(</a:t>
            </a:r>
            <a:r>
              <a:rPr lang="en-GB" b="0" dirty="0" err="1">
                <a:effectLst/>
                <a:latin typeface="Arial" panose="020B0604020202020204" pitchFamily="34" charset="0"/>
              </a:rPr>
              <a:t>ie</a:t>
            </a:r>
            <a:r>
              <a:rPr lang="en-GB" b="0" dirty="0">
                <a:effectLst/>
                <a:latin typeface="Arial" panose="020B0604020202020204" pitchFamily="34" charset="0"/>
              </a:rPr>
              <a:t>, what attributes matter most to providers and caregivers)</a:t>
            </a:r>
          </a:p>
          <a:p>
            <a:pPr marL="457200" lvl="1" indent="0" fontAlgn="base">
              <a:buNone/>
            </a:pPr>
            <a:endParaRPr lang="en-GB" b="0" dirty="0">
              <a:effectLst/>
              <a:latin typeface="Arial" panose="020B0604020202020204" pitchFamily="34" charset="0"/>
            </a:endParaRPr>
          </a:p>
          <a:p>
            <a:pPr fontAlgn="base"/>
            <a:r>
              <a:rPr lang="en-GB" dirty="0"/>
              <a:t>Identify trade-offs and relative important of attributes</a:t>
            </a:r>
          </a:p>
          <a:p>
            <a:pPr lvl="1" fontAlgn="base"/>
            <a:r>
              <a:rPr lang="en-GB" dirty="0"/>
              <a:t>(</a:t>
            </a:r>
            <a:r>
              <a:rPr lang="en-GB" dirty="0" err="1"/>
              <a:t>eg</a:t>
            </a:r>
            <a:r>
              <a:rPr lang="en-GB" dirty="0"/>
              <a:t>, slow result in exchange for non-invasive sample)</a:t>
            </a:r>
          </a:p>
          <a:p>
            <a:pPr lvl="1" fontAlgn="base"/>
            <a:endParaRPr lang="en-GB" dirty="0"/>
          </a:p>
          <a:p>
            <a:pPr fontAlgn="base"/>
            <a:r>
              <a:rPr lang="en-GB" dirty="0"/>
              <a:t>Explore preference heterogeneity</a:t>
            </a:r>
          </a:p>
          <a:p>
            <a:pPr lvl="1" fontAlgn="base"/>
            <a:r>
              <a:rPr lang="en-GB" dirty="0"/>
              <a:t>(</a:t>
            </a:r>
            <a:r>
              <a:rPr lang="en-GB" dirty="0" err="1"/>
              <a:t>eg</a:t>
            </a:r>
            <a:r>
              <a:rPr lang="en-GB" dirty="0"/>
              <a:t>, by cadre, location, experience, etc)</a:t>
            </a:r>
          </a:p>
          <a:p>
            <a:pPr lvl="1" fontAlgn="base"/>
            <a:endParaRPr lang="en-GB" dirty="0"/>
          </a:p>
          <a:p>
            <a:pPr fontAlgn="base"/>
            <a:r>
              <a:rPr lang="en-GB" dirty="0"/>
              <a:t>Findings from FGDs also to be analysed by SBS team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2B067E-17F1-2A4F-A7F6-D077097058C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72836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>
                <a:latin typeface="Arial Nova Cond"/>
              </a:rPr>
              <a:t>Country analysis including personal and clinical factors</a:t>
            </a:r>
            <a:endParaRPr lang="en-GB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2B067E-17F1-2A4F-A7F6-D077097058C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68921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ea typeface="Calibri"/>
                <a:cs typeface="Calibri"/>
              </a:rPr>
              <a:t>Burkina Faso is reported as an example. In BF WTP data are available at both Day 0 and Day7 and at Day7 there is a slight increase in comparison with Day0 </a:t>
            </a:r>
          </a:p>
          <a:p>
            <a:r>
              <a:rPr lang="en-US" dirty="0">
                <a:ea typeface="Calibri"/>
                <a:cs typeface="Calibri"/>
              </a:rPr>
              <a:t>I am not presenting Sudan and Ethiopia as nothing changed from last presentation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C69F13-575D-47D0-999E-172C51E2D9D2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63009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2B067E-17F1-2A4F-A7F6-D077097058C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9050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2B067E-17F1-2A4F-A7F6-D077097058C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69239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579399-A50B-5849-877D-9B3E26AD69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F836CEC-4FA1-ED4F-8D7B-93B244C17E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F6479D-1945-A341-B03C-57CFCD127E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F22738-F059-694E-9F26-FBCD82BBFF9D}" type="datetimeFigureOut">
              <a:rPr lang="en-US" smtClean="0"/>
              <a:t>6/30/25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8A668A-C790-2F44-A72A-E26028CF5F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C4503E8-08BA-7342-8D26-9A88718B95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6630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8887F4-3E8D-5547-BC4B-FBA19A50A5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7FB98F6-2642-1148-A6A6-AE0725372AE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B23839-4655-8D48-A595-DBC8F8525F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F22738-F059-694E-9F26-FBCD82BBFF9D}" type="datetimeFigureOut">
              <a:rPr lang="en-US" smtClean="0"/>
              <a:t>6/30/25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60782C-1707-3F41-96E7-165FE407C0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73074A-4615-4E4D-A0D2-77CC7B066E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C4503E8-08BA-7342-8D26-9A88718B95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56151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C40C64D-B087-604F-BC11-120A04F2316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9EFA3D3-3A6C-864E-B0E5-273CE62AE5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EF1D65-96A0-3842-AB81-AC9381EB32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F22738-F059-694E-9F26-FBCD82BBFF9D}" type="datetimeFigureOut">
              <a:rPr lang="en-US" smtClean="0"/>
              <a:t>6/30/25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B87A4E-866F-E941-B4F3-CAD28A9BCE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3BE07B-7E19-C046-BF0C-82AAEF405C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C4503E8-08BA-7342-8D26-9A88718B95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60923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E6A925-9BF8-2843-B927-D167CFBEC9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A0EE7AD-7F4B-3F77-59BB-5387993377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F22738-F059-694E-9F26-FBCD82BBFF9D}" type="datetimeFigureOut">
              <a:rPr lang="en-US" smtClean="0"/>
              <a:t>6/30/25</a:t>
            </a:fld>
            <a:endParaRPr lang="en-US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6179AFCF-660E-C71C-E69A-AB04AE6414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31403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D34850-3B22-2A43-81ED-31C6DA6854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BF4DFB-74CD-E644-B3B1-D786963C89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E45C24-A621-274E-8313-5B97D54552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F22738-F059-694E-9F26-FBCD82BBFF9D}" type="datetimeFigureOut">
              <a:rPr lang="en-US" smtClean="0"/>
              <a:t>6/30/25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5E2E05-080F-6243-8C53-9C73ABE9DB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CA467D-813F-554D-A4C4-87160D2C16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C4503E8-08BA-7342-8D26-9A88718B95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70985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4A7C42-46B3-A240-96E7-6E06BB4E15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A3321C-FA3F-B547-8A6D-C66446AA0C0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3F73ADA-4DAD-7941-ACB9-480BC818CB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2E737E6-890D-6E43-967B-3207B028D5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F22738-F059-694E-9F26-FBCD82BBFF9D}" type="datetimeFigureOut">
              <a:rPr lang="en-US" smtClean="0"/>
              <a:t>6/30/25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BC175A6-18CE-B447-9793-C7707E4FB0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2BA0540-FE40-AF4D-A39B-A59C980E13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C4503E8-08BA-7342-8D26-9A88718B95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4779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308A24-AADF-6442-95BD-BA25829E46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08B458-1890-BB41-8D52-6ECC771B08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817BFAB-23C2-B24B-94D0-FD506DCE97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759AC83-A642-0A42-8622-21AD0225BDF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D34EE6A-F118-C642-BFF8-6A10102E636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1BA28AB-1A1E-9547-9A8C-4B56223F83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F22738-F059-694E-9F26-FBCD82BBFF9D}" type="datetimeFigureOut">
              <a:rPr lang="en-US" smtClean="0"/>
              <a:t>6/30/25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DBFD2A1-9413-8543-BB6E-E9D48CF95E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3B2AAEF-ABBE-214F-9C2B-4B6083C4F4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C4503E8-08BA-7342-8D26-9A88718B95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80232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AA0C5B-01B4-DC4F-9796-93E14F4C24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F39C1E6-9670-EE48-B7AD-E0B382117E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F22738-F059-694E-9F26-FBCD82BBFF9D}" type="datetimeFigureOut">
              <a:rPr lang="en-US" smtClean="0"/>
              <a:t>6/30/25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7E7AB57-22A8-1749-AF2C-1D83E845C0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B308341-0B46-A34D-8AD2-15ECE49ECE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C4503E8-08BA-7342-8D26-9A88718B95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5891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0D04897-662E-6545-8D8A-75F8E929C1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F22738-F059-694E-9F26-FBCD82BBFF9D}" type="datetimeFigureOut">
              <a:rPr lang="en-US" smtClean="0"/>
              <a:t>6/30/25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DE55C83-CB35-1F42-A211-E12B70DE6D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00E0F4-B23F-A743-B6F3-CD56A89FE0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C4503E8-08BA-7342-8D26-9A88718B95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0730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1FD5F0-ACB3-824C-88A0-7FF4BD9B9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AD104D-EF29-5345-8BF6-47B8FDD0EC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2AD32B4-468E-6944-A635-9F3D90A61B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E2DB7CC-9E43-6A48-A6EB-3B1E92E3CC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F22738-F059-694E-9F26-FBCD82BBFF9D}" type="datetimeFigureOut">
              <a:rPr lang="en-US" smtClean="0"/>
              <a:t>6/30/25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2B95D2D-4466-3B44-BC58-C6CD8F9667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B25BB61-F94F-A24A-8C6B-AF40A4024A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C4503E8-08BA-7342-8D26-9A88718B95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12654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EBBB8A-60CA-7747-8D4F-FBC6D353FA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F297A56-1DA8-394E-8A88-04BDB3A4E6C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055BC11-B850-E641-92A2-929B5B5E74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81BD549-D6A4-4E4A-ADB8-38E6A60F06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F22738-F059-694E-9F26-FBCD82BBFF9D}" type="datetimeFigureOut">
              <a:rPr lang="en-US" smtClean="0"/>
              <a:t>6/30/25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6F5DFFD-D9F2-6C45-BDAC-E62427FCF2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A26389-A338-EB4D-A064-60CA265E11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C4503E8-08BA-7342-8D26-9A88718B95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25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297FA61-E595-8648-B078-D97AEC55DC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76B2F3-DC90-5043-9511-A6A9BFC14D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1D7E2-DB44-6945-8C45-90337314504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F22738-F059-694E-9F26-FBCD82BBFF9D}" type="datetimeFigureOut">
              <a:rPr lang="en-US" smtClean="0"/>
              <a:t>6/30/25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28543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g"/><Relationship Id="rId13" Type="http://schemas.openxmlformats.org/officeDocument/2006/relationships/hyperlink" Target="https://www.google.com/imgres?q=liselo%20labs%20&amp;imgurl=https%3A%2F%2Fliselo.com%2Fwp-content%2Fuploads%2F2018%2F01%2Fcropped-Liselo-Logo.jpg&amp;imgrefurl=https%3A%2F%2Fliselo.com%2F&amp;docid=dnduLvvif1qd4M&amp;tbnid=Nyc5mtc0fmym5M&amp;vet=12ahUKEwiir7O61-iKAxWjX0EAHUqOIrAQM3oECBYQAA..i&amp;w=498&amp;h=250&amp;hcb=2&amp;ved=2ahUKEwiir7O61-iKAxWjX0EAHUqOIrAQM3oECBYQAA" TargetMode="External"/><Relationship Id="rId18" Type="http://schemas.openxmlformats.org/officeDocument/2006/relationships/image" Target="../media/image27.png"/><Relationship Id="rId3" Type="http://schemas.openxmlformats.org/officeDocument/2006/relationships/image" Target="../media/image1.png"/><Relationship Id="rId21" Type="http://schemas.openxmlformats.org/officeDocument/2006/relationships/image" Target="../media/image53.jpeg"/><Relationship Id="rId7" Type="http://schemas.openxmlformats.org/officeDocument/2006/relationships/image" Target="../media/image47.jpg"/><Relationship Id="rId12" Type="http://schemas.openxmlformats.org/officeDocument/2006/relationships/image" Target="../media/image50.png"/><Relationship Id="rId17" Type="http://schemas.openxmlformats.org/officeDocument/2006/relationships/image" Target="../media/image40.pn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20.png"/><Relationship Id="rId20" Type="http://schemas.openxmlformats.org/officeDocument/2006/relationships/image" Target="../media/image5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jpg"/><Relationship Id="rId11" Type="http://schemas.openxmlformats.org/officeDocument/2006/relationships/hyperlink" Target="https://www.google.com/imgres?q=institut%20pasteur%20dakar%20logo&amp;imgurl=https%3A%2F%2Flookaside.fbsbx.com%2Flookaside%2Fcrawler%2Fmedia%2F%3Fmedia_id%3D878683065643496&amp;imgrefurl=https%3A%2F%2Fwww.facebook.com%2F878682645643538%2Fphotos%2Fa.878682762310193%2F878683065643496%2F%3Ftype%3D3%26locale%3Dzh_CN&amp;docid=pGaZEdBy1K04qM&amp;tbnid=L1yb9z5UiqkBVM&amp;vet=12ahUKEwitocDX1uiKAxXaVkEAHWdBHZIQM3oECBsQAA..i&amp;w=300&amp;h=300&amp;hcb=2&amp;itg=1&amp;ved=2ahUKEwitocDX1uiKAxXaVkEAHWdBHZIQM3oECBsQAA" TargetMode="External"/><Relationship Id="rId5" Type="http://schemas.openxmlformats.org/officeDocument/2006/relationships/image" Target="../media/image45.png"/><Relationship Id="rId15" Type="http://schemas.openxmlformats.org/officeDocument/2006/relationships/hyperlink" Target="https://www.google.com/imgres?q=university%20of%20lesotho%20logo&amp;imgurl=https%3A%2F%2Flookaside.fbsbx.com%2Flookaside%2Fcrawler%2Fmedia%2F%3Fmedia_id%3D100064794395771&amp;imgrefurl=https%3A%2F%2Fm.facebook.com%2Fnational.university.lesotho%2F%3Flocale%3Dit_IT&amp;docid=SZsE2gVpKY5gpM&amp;tbnid=NO7ID1Todfzc9M&amp;vet=12ahUKEwiwg87d1-iKAxW2XUEAHd70IuUQM3oECE8QAA..i&amp;w=1081&amp;h=1081&amp;hcb=2&amp;ved=2ahUKEwiwg87d1-iKAxW2XUEAHd70IuUQM3oECE8QAA" TargetMode="External"/><Relationship Id="rId23" Type="http://schemas.openxmlformats.org/officeDocument/2006/relationships/image" Target="../media/image55.jpeg"/><Relationship Id="rId10" Type="http://schemas.openxmlformats.org/officeDocument/2006/relationships/image" Target="../media/image49.png"/><Relationship Id="rId19" Type="http://schemas.openxmlformats.org/officeDocument/2006/relationships/image" Target="../media/image22.png"/><Relationship Id="rId4" Type="http://schemas.openxmlformats.org/officeDocument/2006/relationships/image" Target="../media/image44.jpg"/><Relationship Id="rId9" Type="http://schemas.openxmlformats.org/officeDocument/2006/relationships/image" Target="../media/image12.jpeg"/><Relationship Id="rId14" Type="http://schemas.openxmlformats.org/officeDocument/2006/relationships/image" Target="../media/image51.jpeg"/><Relationship Id="rId22" Type="http://schemas.openxmlformats.org/officeDocument/2006/relationships/image" Target="../media/image5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hyperlink" Target="https://www.google.com/imgres?q=CDT%20africa&amp;imgurl=https%3A%2F%2Firi.columbia.edu%2Fwp-content%2Fuploads%2F2022%2F05%2FIMG_0077-300x238.jpg&amp;imgrefurl=https%3A%2F%2Firi.columbia.edu%2Four-expertise%2Fclimate%2Ftools%2Fcdt%2F&amp;docid=2ZEAMm_b_kRJPM&amp;tbnid=zLeWbKh6kmFhwM&amp;vet=12ahUKEwisvanytO6KAxXYWUEAHda-M_I4ChAzegQIQBAA..i&amp;w=300&amp;h=238&amp;hcb=2&amp;ved=2ahUKEwisvanytO6KAxXYWUEAHda-M_I4ChAzegQIQBAA" TargetMode="External"/><Relationship Id="rId18" Type="http://schemas.openxmlformats.org/officeDocument/2006/relationships/image" Target="../media/image16.jpeg"/><Relationship Id="rId3" Type="http://schemas.microsoft.com/office/2014/relationships/chartEx" Target="../charts/chartEx1.xml"/><Relationship Id="rId21" Type="http://schemas.openxmlformats.org/officeDocument/2006/relationships/image" Target="../media/image19.png"/><Relationship Id="rId7" Type="http://schemas.openxmlformats.org/officeDocument/2006/relationships/image" Target="../media/image9.jpeg"/><Relationship Id="rId12" Type="http://schemas.openxmlformats.org/officeDocument/2006/relationships/image" Target="../media/image13.png"/><Relationship Id="rId17" Type="http://schemas.openxmlformats.org/officeDocument/2006/relationships/hyperlink" Target="https://www.google.com/imgres?q=institut%20pasteur%20dakar&amp;imgurl=https%3A%2F%2Fwww.sciencesetavenir.fr%2Fassets%2Fimg%2F2020%2F02%2F05%2Fcover-r4x3w1200-5e3ab370711a4-49b12ad82e0d5c871e7c79e3d2f279abb845f88f-jpg.jpg&amp;imgrefurl=https%3A%2F%2Fwww.sciencesetavenir.fr%2Fsante%2Fcoronavirus-l-institut-pasteur-de-dakar-reference-en-afrique-pret-a-partager-son-savoir_141183&amp;docid=lTx6X407_A6fVM&amp;tbnid=6BvqluRy6NoPJM&amp;vet=12ahUKEwj0wY_ete6KAxXdWEEAHc7jFDsQM3oECFUQAA..i&amp;w=1200&amp;h=900&amp;hcb=2&amp;ved=2ahUKEwj0wY_ete6KAxXdWEEAHc7jFDsQM3oECFUQAA" TargetMode="External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5.jpeg"/><Relationship Id="rId20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eg"/><Relationship Id="rId11" Type="http://schemas.openxmlformats.org/officeDocument/2006/relationships/image" Target="../media/image12.jpeg"/><Relationship Id="rId5" Type="http://schemas.openxmlformats.org/officeDocument/2006/relationships/hyperlink" Target="https://www.google.com/imgres?q=diatropix&amp;imgurl=https%3A%2F%2Fwww.finddx.org%2Fwp-content%2Fuploads%2F2023%2F05%2F20230516_dx_days_tech_img_024.jpg&amp;imgrefurl=https%3A%2F%2Fwww.finddx.org%2Fwhat-we-do%2Fadvocacy%2Fwha-resolution-on-strengthening-diagnostics-capacity%2Fdiagnostics-day-2023%2Ftech-showcase%2F&amp;docid=t-OyzP6JsJBKNM&amp;tbnid=vgOgskKnCnNXZM&amp;vet=12ahUKEwiO2LfWou6KAxWxQkEAHUojOxkQM3oECHIQAA..i&amp;w=1280&amp;h=853&amp;hcb=2&amp;ved=2ahUKEwiO2LfWou6KAxWxQkEAHUojOxkQM3oECHIQAA" TargetMode="External"/><Relationship Id="rId15" Type="http://schemas.openxmlformats.org/officeDocument/2006/relationships/hyperlink" Target="https://www.google.com/imgres?q=institut%20pasteur%20dakar&amp;imgurl=https%3A%2F%2Flookaside.fbsbx.com%2Flookaside%2Fcrawler%2Fmedia%2F%3Fmedia_id%3D100066458262098&amp;imgrefurl=https%3A%2F%2Fwww.facebook.com%2Finstitutpasteurdedakar%2F&amp;docid=6MVMC6d03fnfQM&amp;tbnid=VpwdsPDZexbB4M&amp;vet=12ahUKEwj0wY_ete6KAxXdWEEAHc7jFDsQM3oECGQQAA..i&amp;w=375&amp;h=375&amp;hcb=2&amp;ved=2ahUKEwj0wY_ete6KAxXdWEEAHc7jFDsQM3oECGQQAA" TargetMode="External"/><Relationship Id="rId23" Type="http://schemas.openxmlformats.org/officeDocument/2006/relationships/image" Target="../media/image20.png"/><Relationship Id="rId10" Type="http://schemas.openxmlformats.org/officeDocument/2006/relationships/image" Target="../media/image11.jpeg"/><Relationship Id="rId19" Type="http://schemas.openxmlformats.org/officeDocument/2006/relationships/image" Target="../media/image17.jpeg"/><Relationship Id="rId4" Type="http://schemas.openxmlformats.org/officeDocument/2006/relationships/image" Target="../media/image8.png"/><Relationship Id="rId9" Type="http://schemas.openxmlformats.org/officeDocument/2006/relationships/hyperlink" Target="https://liselo.com/" TargetMode="External"/><Relationship Id="rId14" Type="http://schemas.openxmlformats.org/officeDocument/2006/relationships/image" Target="../media/image14.jpeg"/><Relationship Id="rId22" Type="http://schemas.openxmlformats.org/officeDocument/2006/relationships/hyperlink" Target="https://www.google.com/imgres?q=university%20of%20lesotho%20logo&amp;imgurl=https%3A%2F%2Flookaside.fbsbx.com%2Flookaside%2Fcrawler%2Fmedia%2F%3Fmedia_id%3D100064794395771&amp;imgrefurl=https%3A%2F%2Fm.facebook.com%2Fnational.university.lesotho%2F%3Flocale%3Dit_IT&amp;docid=SZsE2gVpKY5gpM&amp;tbnid=NO7ID1Todfzc9M&amp;vet=12ahUKEwiwg87d1-iKAxW2XUEAHd70IuUQM3oECE8QAA..i&amp;w=1081&amp;h=1081&amp;hcb=2&amp;ved=2ahUKEwiwg87d1-iKAxW2XUEAHd70IuUQM3oECE8QAA" TargetMode="Externa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5E323C-1590-80B5-79C8-526BAE5AD1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1535" y="1650265"/>
            <a:ext cx="11188931" cy="2387600"/>
          </a:xfrm>
          <a:solidFill>
            <a:srgbClr val="C00000"/>
          </a:solidFill>
        </p:spPr>
        <p:txBody>
          <a:bodyPr>
            <a:normAutofit/>
          </a:bodyPr>
          <a:lstStyle/>
          <a:p>
            <a:r>
              <a:rPr lang="en-GB" sz="5200" b="1" dirty="0">
                <a:solidFill>
                  <a:schemeClr val="bg1"/>
                </a:solidFill>
                <a:latin typeface="Avenir Book" panose="02000503020000020003" pitchFamily="2" charset="0"/>
                <a:cs typeface="Arial" panose="020B0604020202020204" pitchFamily="34" charset="0"/>
              </a:rPr>
              <a:t>The Economics of </a:t>
            </a:r>
            <a:br>
              <a:rPr lang="en-GB" sz="5200" b="1" dirty="0">
                <a:solidFill>
                  <a:schemeClr val="bg1"/>
                </a:solidFill>
                <a:latin typeface="Avenir Book" panose="02000503020000020003" pitchFamily="2" charset="0"/>
                <a:cs typeface="Arial" panose="020B0604020202020204" pitchFamily="34" charset="0"/>
              </a:rPr>
            </a:br>
            <a:r>
              <a:rPr lang="en-GB" sz="5200" b="1" dirty="0">
                <a:solidFill>
                  <a:schemeClr val="bg1"/>
                </a:solidFill>
                <a:latin typeface="Avenir Book" panose="02000503020000020003" pitchFamily="2" charset="0"/>
                <a:cs typeface="Arial" panose="020B0604020202020204" pitchFamily="34" charset="0"/>
              </a:rPr>
              <a:t>Point of Care Tests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FF35E2AD-C64B-BD27-0BC9-294A47EE7720}"/>
              </a:ext>
            </a:extLst>
          </p:cNvPr>
          <p:cNvSpPr txBox="1">
            <a:spLocks/>
          </p:cNvSpPr>
          <p:nvPr/>
        </p:nvSpPr>
        <p:spPr>
          <a:xfrm>
            <a:off x="1206702" y="4582194"/>
            <a:ext cx="9778595" cy="1251081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3200" dirty="0">
              <a:latin typeface="Avenir Book" panose="02000503020000020003" pitchFamily="2" charset="0"/>
              <a:cs typeface="Arial" panose="020B0604020202020204" pitchFamily="34" charset="0"/>
            </a:endParaRPr>
          </a:p>
          <a:p>
            <a:r>
              <a:rPr lang="en-GB" sz="3200" dirty="0">
                <a:latin typeface="Avenir Book" panose="02000503020000020003" pitchFamily="2" charset="0"/>
                <a:cs typeface="Arial" panose="020B0604020202020204" pitchFamily="34" charset="0"/>
              </a:rPr>
              <a:t>Lesong Conteh</a:t>
            </a:r>
          </a:p>
          <a:p>
            <a:r>
              <a:rPr lang="en-GB" sz="1800" dirty="0" err="1">
                <a:latin typeface="Avenir Book" panose="02000503020000020003" pitchFamily="2" charset="0"/>
                <a:cs typeface="Arial" panose="020B0604020202020204" pitchFamily="34" charset="0"/>
              </a:rPr>
              <a:t>Wellcome</a:t>
            </a:r>
            <a:r>
              <a:rPr lang="en-GB" sz="1800" dirty="0">
                <a:latin typeface="Avenir Book" panose="02000503020000020003" pitchFamily="2" charset="0"/>
                <a:cs typeface="Arial" panose="020B0604020202020204" pitchFamily="34" charset="0"/>
              </a:rPr>
              <a:t> Trust Career Development Award Investigator  </a:t>
            </a:r>
          </a:p>
          <a:p>
            <a:r>
              <a:rPr lang="en-GB" sz="1800" dirty="0">
                <a:latin typeface="Avenir Book" panose="02000503020000020003" pitchFamily="2" charset="0"/>
                <a:cs typeface="Arial" panose="020B0604020202020204" pitchFamily="34" charset="0"/>
              </a:rPr>
              <a:t>Associate Research Professor, LSE</a:t>
            </a:r>
          </a:p>
          <a:p>
            <a:endParaRPr lang="en-GB" sz="2000" dirty="0">
              <a:latin typeface="Avenir Book" panose="02000503020000020003" pitchFamily="2" charset="0"/>
              <a:cs typeface="Arial" panose="020B0604020202020204" pitchFamily="34" charset="0"/>
            </a:endParaRPr>
          </a:p>
          <a:p>
            <a:r>
              <a:rPr lang="en-GB" dirty="0">
                <a:latin typeface="Avenir Book" panose="02000503020000020003" pitchFamily="2" charset="0"/>
                <a:cs typeface="Arial" panose="020B0604020202020204" pitchFamily="34" charset="0"/>
              </a:rPr>
              <a:t>Reubens College, Oxford, UK  1 July 2025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8EE82EE-0EDB-5101-CD6D-2BE6FBC30D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22911" y="5833275"/>
            <a:ext cx="819708" cy="81970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A113235-DABC-BAB8-6A5F-8200678E6E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061" y="226915"/>
            <a:ext cx="1715282" cy="766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2192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4EA676D-73AF-FF96-1EC9-4D4A52CAF4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9132" y="58280"/>
            <a:ext cx="10515600" cy="1325563"/>
          </a:xfrm>
        </p:spPr>
        <p:txBody>
          <a:bodyPr>
            <a:normAutofit/>
          </a:bodyPr>
          <a:lstStyle/>
          <a:p>
            <a:r>
              <a:rPr lang="es-ES" sz="3600" dirty="0">
                <a:solidFill>
                  <a:srgbClr val="C00000"/>
                </a:solidFill>
                <a:latin typeface="Avenir Book" panose="02000503020000020003" pitchFamily="2" charset="0"/>
              </a:rPr>
              <a:t>Burkina Faso: </a:t>
            </a:r>
            <a:r>
              <a:rPr lang="es-ES" sz="3600" dirty="0" err="1">
                <a:solidFill>
                  <a:srgbClr val="C00000"/>
                </a:solidFill>
                <a:latin typeface="Avenir Book" panose="02000503020000020003" pitchFamily="2" charset="0"/>
              </a:rPr>
              <a:t>Willingness</a:t>
            </a:r>
            <a:r>
              <a:rPr lang="es-ES" sz="3600" dirty="0">
                <a:solidFill>
                  <a:srgbClr val="C00000"/>
                </a:solidFill>
                <a:latin typeface="Avenir Book" panose="02000503020000020003" pitchFamily="2" charset="0"/>
              </a:rPr>
              <a:t> </a:t>
            </a:r>
            <a:r>
              <a:rPr lang="es-ES" sz="3600" dirty="0" err="1">
                <a:solidFill>
                  <a:srgbClr val="C00000"/>
                </a:solidFill>
                <a:latin typeface="Avenir Book" panose="02000503020000020003" pitchFamily="2" charset="0"/>
              </a:rPr>
              <a:t>to</a:t>
            </a:r>
            <a:r>
              <a:rPr lang="es-ES" sz="3600" dirty="0">
                <a:solidFill>
                  <a:srgbClr val="C00000"/>
                </a:solidFill>
                <a:latin typeface="Avenir Book" panose="02000503020000020003" pitchFamily="2" charset="0"/>
              </a:rPr>
              <a:t> </a:t>
            </a:r>
            <a:r>
              <a:rPr lang="es-ES" sz="3600" dirty="0" err="1">
                <a:solidFill>
                  <a:srgbClr val="C00000"/>
                </a:solidFill>
                <a:latin typeface="Avenir Book" panose="02000503020000020003" pitchFamily="2" charset="0"/>
              </a:rPr>
              <a:t>Pay</a:t>
            </a:r>
            <a:r>
              <a:rPr lang="es-ES" sz="3600" dirty="0">
                <a:solidFill>
                  <a:srgbClr val="C00000"/>
                </a:solidFill>
                <a:latin typeface="Avenir Book" panose="02000503020000020003" pitchFamily="2" charset="0"/>
              </a:rPr>
              <a:t> </a:t>
            </a:r>
          </a:p>
        </p:txBody>
      </p:sp>
      <p:pic>
        <p:nvPicPr>
          <p:cNvPr id="4" name="Imagen 3" descr="Cuadro de texto">
            <a:extLst>
              <a:ext uri="{FF2B5EF4-FFF2-40B4-BE49-F238E27FC236}">
                <a16:creationId xmlns:a16="http://schemas.microsoft.com/office/drawing/2014/main" id="{4FCAEA91-DD67-A5B4-E50A-DB68B694E8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90" y="1169544"/>
            <a:ext cx="1000125" cy="314325"/>
          </a:xfrm>
          <a:prstGeom prst="rect">
            <a:avLst/>
          </a:prstGeom>
        </p:spPr>
      </p:pic>
      <p:pic>
        <p:nvPicPr>
          <p:cNvPr id="5" name="Imagen 4" descr="Interfaz de usuario gráfica, Sitio web&#10;&#10;Descripción generada automáticamente">
            <a:extLst>
              <a:ext uri="{FF2B5EF4-FFF2-40B4-BE49-F238E27FC236}">
                <a16:creationId xmlns:a16="http://schemas.microsoft.com/office/drawing/2014/main" id="{3AF7AE21-7D54-6BAA-AA04-77A1823190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422" y="1338249"/>
            <a:ext cx="5572125" cy="3533775"/>
          </a:xfrm>
          <a:prstGeom prst="rect">
            <a:avLst/>
          </a:prstGeom>
        </p:spPr>
      </p:pic>
      <p:pic>
        <p:nvPicPr>
          <p:cNvPr id="6" name="Imagen 5" descr="Cuadro de texto">
            <a:extLst>
              <a:ext uri="{FF2B5EF4-FFF2-40B4-BE49-F238E27FC236}">
                <a16:creationId xmlns:a16="http://schemas.microsoft.com/office/drawing/2014/main" id="{73246EA3-FC8F-90A5-3632-0533CDC531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807" y="1189011"/>
            <a:ext cx="1000125" cy="295275"/>
          </a:xfrm>
          <a:prstGeom prst="rect">
            <a:avLst/>
          </a:prstGeom>
        </p:spPr>
      </p:pic>
      <p:pic>
        <p:nvPicPr>
          <p:cNvPr id="7" name="Imagen 6" descr="Cuadro de texto">
            <a:extLst>
              <a:ext uri="{FF2B5EF4-FFF2-40B4-BE49-F238E27FC236}">
                <a16:creationId xmlns:a16="http://schemas.microsoft.com/office/drawing/2014/main" id="{3420CF40-CE25-4BBD-308D-1D3D9B05CD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46326" y="1719344"/>
            <a:ext cx="1000125" cy="295275"/>
          </a:xfrm>
          <a:prstGeom prst="rect">
            <a:avLst/>
          </a:prstGeom>
        </p:spPr>
      </p:pic>
      <p:pic>
        <p:nvPicPr>
          <p:cNvPr id="8" name="Imagen 7" descr="Interfaz de usuario gráfica, Sitio web&#10;&#10;Descripción generada automáticamente">
            <a:extLst>
              <a:ext uri="{FF2B5EF4-FFF2-40B4-BE49-F238E27FC236}">
                <a16:creationId xmlns:a16="http://schemas.microsoft.com/office/drawing/2014/main" id="{6A8F996E-F7BD-D5AD-A5C7-2DF28BE1B6F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47133" y="1332693"/>
            <a:ext cx="5572125" cy="3533775"/>
          </a:xfrm>
          <a:prstGeom prst="rect">
            <a:avLst/>
          </a:prstGeom>
        </p:spPr>
      </p:pic>
      <p:pic>
        <p:nvPicPr>
          <p:cNvPr id="9" name="Imagen 8" descr="Cuadro de texto">
            <a:extLst>
              <a:ext uri="{FF2B5EF4-FFF2-40B4-BE49-F238E27FC236}">
                <a16:creationId xmlns:a16="http://schemas.microsoft.com/office/drawing/2014/main" id="{DBAA18BA-0E7A-20C5-1DC0-F8D8C5212A4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13756" y="5218570"/>
            <a:ext cx="1000125" cy="295275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CCD4DD87-9A8C-F772-2806-88D5DF8681B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56631" y="5361445"/>
            <a:ext cx="5572125" cy="1438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50058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EA330D7-E2AD-8228-506E-1E0636B5F2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3600" dirty="0">
                <a:solidFill>
                  <a:srgbClr val="C00000"/>
                </a:solidFill>
                <a:latin typeface="Avenir Book" panose="02000503020000020003" pitchFamily="2" charset="0"/>
              </a:rPr>
              <a:t>Burkina Faso </a:t>
            </a:r>
            <a:r>
              <a:rPr lang="es-ES" sz="3600" dirty="0" err="1">
                <a:solidFill>
                  <a:srgbClr val="C00000"/>
                </a:solidFill>
                <a:latin typeface="Avenir Book" panose="02000503020000020003" pitchFamily="2" charset="0"/>
              </a:rPr>
              <a:t>preliminary</a:t>
            </a:r>
            <a:r>
              <a:rPr lang="es-ES" sz="3600" dirty="0">
                <a:solidFill>
                  <a:srgbClr val="C00000"/>
                </a:solidFill>
                <a:latin typeface="Avenir Book" panose="02000503020000020003" pitchFamily="2" charset="0"/>
              </a:rPr>
              <a:t> </a:t>
            </a:r>
            <a:r>
              <a:rPr lang="es-ES" sz="3600" dirty="0" err="1">
                <a:solidFill>
                  <a:srgbClr val="C00000"/>
                </a:solidFill>
                <a:latin typeface="Avenir Book" panose="02000503020000020003" pitchFamily="2" charset="0"/>
              </a:rPr>
              <a:t>results</a:t>
            </a:r>
            <a:r>
              <a:rPr lang="es-ES" sz="3600" dirty="0">
                <a:solidFill>
                  <a:srgbClr val="C00000"/>
                </a:solidFill>
                <a:latin typeface="Avenir Book" panose="02000503020000020003" pitchFamily="2" charset="0"/>
              </a:rPr>
              <a:t>  </a:t>
            </a:r>
          </a:p>
        </p:txBody>
      </p:sp>
      <p:pic>
        <p:nvPicPr>
          <p:cNvPr id="4" name="Marcador de contenido 3" descr="Gráfico, Histograma&#10;&#10;Descripción generada automáticamente">
            <a:extLst>
              <a:ext uri="{FF2B5EF4-FFF2-40B4-BE49-F238E27FC236}">
                <a16:creationId xmlns:a16="http://schemas.microsoft.com/office/drawing/2014/main" id="{61614AE6-8400-5D71-9D0F-4B734775EC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80999" y="1522912"/>
            <a:ext cx="6326623" cy="4603717"/>
          </a:xfrm>
        </p:spPr>
      </p:pic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36533B36-B7E2-9AA8-93E9-E8D3B5D51FF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54725582"/>
              </p:ext>
            </p:extLst>
          </p:nvPr>
        </p:nvGraphicFramePr>
        <p:xfrm>
          <a:off x="6507621" y="2205318"/>
          <a:ext cx="5503380" cy="1678341"/>
        </p:xfrm>
        <a:graphic>
          <a:graphicData uri="http://schemas.openxmlformats.org/drawingml/2006/table">
            <a:tbl>
              <a:tblPr firstRow="1" bandRow="1">
                <a:tableStyleId>{1FECB4D8-DB02-4DC6-A0A2-4F2EBAE1DC90}</a:tableStyleId>
              </a:tblPr>
              <a:tblGrid>
                <a:gridCol w="917230">
                  <a:extLst>
                    <a:ext uri="{9D8B030D-6E8A-4147-A177-3AD203B41FA5}">
                      <a16:colId xmlns:a16="http://schemas.microsoft.com/office/drawing/2014/main" val="1360063372"/>
                    </a:ext>
                  </a:extLst>
                </a:gridCol>
                <a:gridCol w="917230">
                  <a:extLst>
                    <a:ext uri="{9D8B030D-6E8A-4147-A177-3AD203B41FA5}">
                      <a16:colId xmlns:a16="http://schemas.microsoft.com/office/drawing/2014/main" val="2115017383"/>
                    </a:ext>
                  </a:extLst>
                </a:gridCol>
                <a:gridCol w="917230">
                  <a:extLst>
                    <a:ext uri="{9D8B030D-6E8A-4147-A177-3AD203B41FA5}">
                      <a16:colId xmlns:a16="http://schemas.microsoft.com/office/drawing/2014/main" val="503473771"/>
                    </a:ext>
                  </a:extLst>
                </a:gridCol>
                <a:gridCol w="917230">
                  <a:extLst>
                    <a:ext uri="{9D8B030D-6E8A-4147-A177-3AD203B41FA5}">
                      <a16:colId xmlns:a16="http://schemas.microsoft.com/office/drawing/2014/main" val="2613580788"/>
                    </a:ext>
                  </a:extLst>
                </a:gridCol>
                <a:gridCol w="917230">
                  <a:extLst>
                    <a:ext uri="{9D8B030D-6E8A-4147-A177-3AD203B41FA5}">
                      <a16:colId xmlns:a16="http://schemas.microsoft.com/office/drawing/2014/main" val="3086248057"/>
                    </a:ext>
                  </a:extLst>
                </a:gridCol>
                <a:gridCol w="917230">
                  <a:extLst>
                    <a:ext uri="{9D8B030D-6E8A-4147-A177-3AD203B41FA5}">
                      <a16:colId xmlns:a16="http://schemas.microsoft.com/office/drawing/2014/main" val="3599362194"/>
                    </a:ext>
                  </a:extLst>
                </a:gridCol>
              </a:tblGrid>
              <a:tr h="65068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Obs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/>
                        <a:t>Mean</a:t>
                      </a:r>
                      <a:endParaRPr lang="en-US" dirty="0"/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Stand </a:t>
                      </a:r>
                    </a:p>
                    <a:p>
                      <a:r>
                        <a:rPr lang="en-US" dirty="0"/>
                        <a:t>Dev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/>
                        <a:t>Max</a:t>
                      </a:r>
                      <a:endParaRPr lang="en-US" dirty="0"/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Min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81796285"/>
                  </a:ext>
                </a:extLst>
              </a:tr>
              <a:tr h="65068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/>
                        <a:t>Day 0</a:t>
                      </a:r>
                      <a:endParaRPr lang="en-US" dirty="0"/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430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3.00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4.07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/>
                        <a:t>40.25</a:t>
                      </a:r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/>
                        <a:t>0.16</a:t>
                      </a:r>
                    </a:p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21417678"/>
                  </a:ext>
                </a:extLst>
              </a:tr>
              <a:tr h="376981">
                <a:tc>
                  <a:txBody>
                    <a:bodyPr/>
                    <a:lstStyle/>
                    <a:p>
                      <a:r>
                        <a:rPr lang="en-US" dirty="0"/>
                        <a:t>Day 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424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3.18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/>
                        <a:t>4.17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/>
                        <a:t>40.25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0.16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91886646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6AE90D55-8B77-2364-FC67-4C6CD849BEA8}"/>
              </a:ext>
            </a:extLst>
          </p:cNvPr>
          <p:cNvSpPr txBox="1"/>
          <p:nvPr/>
        </p:nvSpPr>
        <p:spPr>
          <a:xfrm>
            <a:off x="8411969" y="6308209"/>
            <a:ext cx="28985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venir Book" panose="02000503020000020003" pitchFamily="2" charset="0"/>
              </a:rPr>
              <a:t>Courtesy of Dr Elisa </a:t>
            </a:r>
            <a:r>
              <a:rPr lang="en-US" dirty="0" err="1">
                <a:latin typeface="Avenir Book" panose="02000503020000020003" pitchFamily="2" charset="0"/>
              </a:rPr>
              <a:t>Sicuri</a:t>
            </a:r>
            <a:r>
              <a:rPr lang="en-US" dirty="0">
                <a:latin typeface="Avenir Book" panose="02000503020000020003" pitchFamily="2" charset="0"/>
              </a:rPr>
              <a:t> </a:t>
            </a:r>
          </a:p>
        </p:txBody>
      </p:sp>
      <p:pic>
        <p:nvPicPr>
          <p:cNvPr id="7" name="Picture 6" descr="A red circle with spirals and spirals&#10;&#10;Description automatically generated">
            <a:extLst>
              <a:ext uri="{FF2B5EF4-FFF2-40B4-BE49-F238E27FC236}">
                <a16:creationId xmlns:a16="http://schemas.microsoft.com/office/drawing/2014/main" id="{792270B7-97DB-4207-FC68-A178B065C6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45047" y="5855934"/>
            <a:ext cx="4064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0513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1310CA5-D8C3-FD20-4D10-A2DA413040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Meso</a:t>
            </a:r>
            <a:r>
              <a:rPr lang="en-GB" dirty="0"/>
              <a:t> economics: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05E0B83-819A-4E58-7197-62DB888F75D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sz="2800" b="1" dirty="0">
                <a:solidFill>
                  <a:srgbClr val="C00000"/>
                </a:solidFill>
              </a:rPr>
              <a:t>Health Systems</a:t>
            </a:r>
          </a:p>
        </p:txBody>
      </p:sp>
    </p:spTree>
    <p:extLst>
      <p:ext uri="{BB962C8B-B14F-4D97-AF65-F5344CB8AC3E}">
        <p14:creationId xmlns:p14="http://schemas.microsoft.com/office/powerpoint/2010/main" val="17136980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id="{C85DC9AB-CF05-8638-9634-06FC826A0A23}"/>
              </a:ext>
            </a:extLst>
          </p:cNvPr>
          <p:cNvGrpSpPr/>
          <p:nvPr/>
        </p:nvGrpSpPr>
        <p:grpSpPr>
          <a:xfrm>
            <a:off x="822585" y="821621"/>
            <a:ext cx="10218678" cy="6160365"/>
            <a:chOff x="807087" y="697635"/>
            <a:chExt cx="10218678" cy="6160365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B14C4CD0-1FB8-926B-1C37-28F95475BDF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96039" y="697635"/>
              <a:ext cx="9029726" cy="6160365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7DCD44A-CD32-BDB7-6FAF-D5436ACD517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21585"/>
            <a:stretch/>
          </p:blipFill>
          <p:spPr>
            <a:xfrm>
              <a:off x="807087" y="3209096"/>
              <a:ext cx="1254979" cy="1148297"/>
            </a:xfrm>
            <a:prstGeom prst="rect">
              <a:avLst/>
            </a:prstGeom>
          </p:spPr>
        </p:pic>
      </p:grpSp>
      <p:sp>
        <p:nvSpPr>
          <p:cNvPr id="19" name="Title 1">
            <a:extLst>
              <a:ext uri="{FF2B5EF4-FFF2-40B4-BE49-F238E27FC236}">
                <a16:creationId xmlns:a16="http://schemas.microsoft.com/office/drawing/2014/main" id="{E97E4945-C323-DA46-1C22-7A8320DFE94F}"/>
              </a:ext>
            </a:extLst>
          </p:cNvPr>
          <p:cNvSpPr txBox="1">
            <a:spLocks/>
          </p:cNvSpPr>
          <p:nvPr/>
        </p:nvSpPr>
        <p:spPr>
          <a:xfrm>
            <a:off x="650927" y="-13991"/>
            <a:ext cx="12336651" cy="11471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 Nova Cond" panose="020B0506020202020204" pitchFamily="34" charset="0"/>
                <a:ea typeface="+mj-ea"/>
                <a:cs typeface="+mj-cs"/>
              </a:defRPr>
            </a:lvl1pPr>
          </a:lstStyle>
          <a:p>
            <a:r>
              <a:rPr lang="en-GB" sz="3600" dirty="0">
                <a:solidFill>
                  <a:srgbClr val="C00000"/>
                </a:solidFill>
                <a:latin typeface="Avenir Light" panose="020B0402020203020204" pitchFamily="34" charset="77"/>
              </a:rPr>
              <a:t>(1) Cost Effectiveness Analysis of a malaria diagnostic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00537F2-1686-A256-A26A-1EB05707E004}"/>
              </a:ext>
            </a:extLst>
          </p:cNvPr>
          <p:cNvSpPr txBox="1"/>
          <p:nvPr/>
        </p:nvSpPr>
        <p:spPr>
          <a:xfrm>
            <a:off x="9377644" y="6368583"/>
            <a:ext cx="27927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venir Book" panose="02000503020000020003" pitchFamily="2" charset="0"/>
              </a:rPr>
              <a:t>Courtesy of Dr Bryony Simmons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2FBDDE8-A451-CD86-1758-C0E1C5BA463D}"/>
              </a:ext>
            </a:extLst>
          </p:cNvPr>
          <p:cNvSpPr txBox="1"/>
          <p:nvPr/>
        </p:nvSpPr>
        <p:spPr>
          <a:xfrm>
            <a:off x="396101" y="1993474"/>
            <a:ext cx="16401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venir Book" panose="02000503020000020003" pitchFamily="2" charset="0"/>
              </a:rPr>
              <a:t>An illustrative </a:t>
            </a:r>
          </a:p>
          <a:p>
            <a:r>
              <a:rPr lang="en-US" dirty="0">
                <a:latin typeface="Avenir Book" panose="02000503020000020003" pitchFamily="2" charset="0"/>
              </a:rPr>
              <a:t>decision tree </a:t>
            </a:r>
          </a:p>
        </p:txBody>
      </p:sp>
      <p:pic>
        <p:nvPicPr>
          <p:cNvPr id="7" name="Picture 6" descr="A blue square with yellow stars and a red square with a person in the middle&#10;&#10;Description automatically generated">
            <a:extLst>
              <a:ext uri="{FF2B5EF4-FFF2-40B4-BE49-F238E27FC236}">
                <a16:creationId xmlns:a16="http://schemas.microsoft.com/office/drawing/2014/main" id="{01EB0C63-4AB6-91C0-57FD-7B5BD61E2D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2339" y="6019800"/>
            <a:ext cx="1663700" cy="838200"/>
          </a:xfrm>
          <a:prstGeom prst="rect">
            <a:avLst/>
          </a:prstGeom>
        </p:spPr>
      </p:pic>
      <p:pic>
        <p:nvPicPr>
          <p:cNvPr id="4" name="Picture 3" descr="A red circle with spirals and spirals&#10;&#10;Description automatically generated">
            <a:extLst>
              <a:ext uri="{FF2B5EF4-FFF2-40B4-BE49-F238E27FC236}">
                <a16:creationId xmlns:a16="http://schemas.microsoft.com/office/drawing/2014/main" id="{537BDA4A-3A67-BBAA-589C-78EF606EB67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11537" y="6036379"/>
            <a:ext cx="4064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8152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001C32-8962-2793-A055-931443B7F5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600" dirty="0">
                <a:solidFill>
                  <a:srgbClr val="C00000"/>
                </a:solidFill>
                <a:latin typeface="Avenir Light" panose="020B0402020203020204" pitchFamily="34" charset="77"/>
              </a:rPr>
              <a:t>(2) Health systems Analysis  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963CEBF6-F787-0849-BF61-80CE35561530}"/>
              </a:ext>
            </a:extLst>
          </p:cNvPr>
          <p:cNvSpPr txBox="1">
            <a:spLocks/>
          </p:cNvSpPr>
          <p:nvPr/>
        </p:nvSpPr>
        <p:spPr>
          <a:xfrm>
            <a:off x="1019175" y="1361168"/>
            <a:ext cx="10153650" cy="47870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400">
              <a:solidFill>
                <a:schemeClr val="tx2"/>
              </a:solidFill>
              <a:latin typeface="+mj-lt"/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E462E9E0-E864-914F-A36C-FE4EE1347B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4095" y="2076571"/>
            <a:ext cx="5731084" cy="3356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8A3814-73C6-B265-2C90-D4B7962BA0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9316" y="1743800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600" dirty="0">
                <a:latin typeface="Avenir Book" panose="02000503020000020003" pitchFamily="2" charset="0"/>
              </a:rPr>
              <a:t>How does the health system support the... </a:t>
            </a:r>
          </a:p>
          <a:p>
            <a:endParaRPr lang="en-US" sz="2600" dirty="0">
              <a:latin typeface="Avenir Book" panose="02000503020000020003" pitchFamily="2" charset="0"/>
            </a:endParaRPr>
          </a:p>
          <a:p>
            <a:pPr marL="465137" indent="-457200">
              <a:buFont typeface="+mj-lt"/>
              <a:buAutoNum type="arabicPeriod"/>
            </a:pPr>
            <a:r>
              <a:rPr lang="en-US" sz="2600" dirty="0">
                <a:latin typeface="Avenir Book" panose="02000503020000020003" pitchFamily="2" charset="0"/>
              </a:rPr>
              <a:t>Introduction  </a:t>
            </a:r>
          </a:p>
          <a:p>
            <a:pPr marL="465137" indent="-457200">
              <a:buFont typeface="+mj-lt"/>
              <a:buAutoNum type="arabicPeriod"/>
            </a:pPr>
            <a:endParaRPr lang="en-US" sz="2600" dirty="0">
              <a:latin typeface="Avenir Book" panose="02000503020000020003" pitchFamily="2" charset="0"/>
            </a:endParaRPr>
          </a:p>
          <a:p>
            <a:pPr marL="465137" indent="-457200">
              <a:buFont typeface="+mj-lt"/>
              <a:buAutoNum type="arabicPeriod"/>
            </a:pPr>
            <a:r>
              <a:rPr lang="en-US" sz="2600" dirty="0">
                <a:latin typeface="Avenir Book" panose="02000503020000020003" pitchFamily="2" charset="0"/>
              </a:rPr>
              <a:t>Implementation </a:t>
            </a:r>
          </a:p>
          <a:p>
            <a:pPr marL="465137" indent="-457200">
              <a:buFont typeface="+mj-lt"/>
              <a:buAutoNum type="arabicPeriod"/>
            </a:pPr>
            <a:endParaRPr lang="en-US" sz="2600" dirty="0">
              <a:latin typeface="Avenir Book" panose="02000503020000020003" pitchFamily="2" charset="0"/>
            </a:endParaRPr>
          </a:p>
          <a:p>
            <a:pPr marL="465137" indent="-457200">
              <a:buFont typeface="+mj-lt"/>
              <a:buAutoNum type="arabicPeriod"/>
            </a:pPr>
            <a:r>
              <a:rPr lang="en-US" sz="2600" dirty="0">
                <a:latin typeface="Avenir Book" panose="02000503020000020003" pitchFamily="2" charset="0"/>
              </a:rPr>
              <a:t>Scale up </a:t>
            </a:r>
          </a:p>
          <a:p>
            <a:endParaRPr lang="en-US" sz="2600" dirty="0">
              <a:latin typeface="Avenir Book" panose="02000503020000020003" pitchFamily="2" charset="0"/>
            </a:endParaRPr>
          </a:p>
          <a:p>
            <a:pPr marL="0" indent="0">
              <a:buNone/>
            </a:pPr>
            <a:r>
              <a:rPr lang="en-US" sz="2600" dirty="0">
                <a:latin typeface="Avenir Book" panose="02000503020000020003" pitchFamily="2" charset="0"/>
              </a:rPr>
              <a:t>…..of a new diagnostic tool (NALFIA)?</a:t>
            </a: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591707A-DD28-054A-998C-E170E87F0329}"/>
              </a:ext>
            </a:extLst>
          </p:cNvPr>
          <p:cNvSpPr txBox="1"/>
          <p:nvPr/>
        </p:nvSpPr>
        <p:spPr>
          <a:xfrm>
            <a:off x="9567537" y="6316174"/>
            <a:ext cx="24126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latin typeface="Avenir Book" panose="02000503020000020003" pitchFamily="2" charset="0"/>
              </a:rPr>
              <a:t>pathology and laboratory medicine (</a:t>
            </a:r>
            <a:r>
              <a:rPr lang="en-GB" sz="1400" i="1" dirty="0">
                <a:latin typeface="Avenir Book" panose="02000503020000020003" pitchFamily="2" charset="0"/>
              </a:rPr>
              <a:t>PALM</a:t>
            </a:r>
            <a:r>
              <a:rPr lang="en-GB" sz="1400" dirty="0">
                <a:latin typeface="Avenir Book" panose="02000503020000020003" pitchFamily="2" charset="0"/>
              </a:rPr>
              <a:t>) </a:t>
            </a:r>
            <a:endParaRPr lang="en-US" sz="1400" dirty="0">
              <a:latin typeface="Avenir Book" panose="02000503020000020003" pitchFamily="2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47AB255-111A-2941-93C6-6EFBE10949B7}"/>
              </a:ext>
            </a:extLst>
          </p:cNvPr>
          <p:cNvSpPr txBox="1"/>
          <p:nvPr/>
        </p:nvSpPr>
        <p:spPr>
          <a:xfrm flipH="1">
            <a:off x="8886091" y="4994031"/>
            <a:ext cx="1641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*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9A9D653-8054-3147-9097-3754DC98A4D2}"/>
              </a:ext>
            </a:extLst>
          </p:cNvPr>
          <p:cNvSpPr txBox="1"/>
          <p:nvPr/>
        </p:nvSpPr>
        <p:spPr>
          <a:xfrm>
            <a:off x="9447057" y="6186652"/>
            <a:ext cx="2760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*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37664A7-2788-5F3D-4D26-4C683627FB7E}"/>
              </a:ext>
            </a:extLst>
          </p:cNvPr>
          <p:cNvSpPr txBox="1"/>
          <p:nvPr/>
        </p:nvSpPr>
        <p:spPr>
          <a:xfrm>
            <a:off x="1936782" y="6522151"/>
            <a:ext cx="737977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dirty="0">
                <a:latin typeface="Avenir Book" panose="02000503020000020003" pitchFamily="2" charset="0"/>
              </a:rPr>
              <a:t>Fleming, K et al (2021) The </a:t>
            </a:r>
            <a:r>
              <a:rPr lang="en-GB" sz="1200" i="1" dirty="0">
                <a:latin typeface="Avenir Book" panose="02000503020000020003" pitchFamily="2" charset="0"/>
              </a:rPr>
              <a:t>Lancet</a:t>
            </a:r>
            <a:r>
              <a:rPr lang="en-GB" sz="1200" dirty="0">
                <a:latin typeface="Avenir Book" panose="02000503020000020003" pitchFamily="2" charset="0"/>
              </a:rPr>
              <a:t> Commission on diagnostics: transforming access to diagnostics.</a:t>
            </a:r>
            <a:endParaRPr lang="en-US" sz="1200" dirty="0">
              <a:latin typeface="Avenir Book" panose="0200050302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58125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36DEE7-6CB3-AF30-9609-AC08CB7417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3753" y="365125"/>
            <a:ext cx="10910047" cy="1325563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rgbClr val="C00000"/>
                </a:solidFill>
                <a:latin typeface="Avenir Book" panose="02000503020000020003" pitchFamily="2" charset="0"/>
              </a:rPr>
              <a:t>Analytical Themes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063BE1-19A9-C506-CD08-B05E023005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3753" y="1910996"/>
            <a:ext cx="10515600" cy="4351338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dirty="0">
                <a:latin typeface="Avenir Light" panose="020B0402020203020204" pitchFamily="34" charset="77"/>
              </a:rPr>
              <a:t>1.Selection / introduction of diagnostic tools</a:t>
            </a:r>
          </a:p>
          <a:p>
            <a:pPr marL="0" indent="0">
              <a:buNone/>
            </a:pPr>
            <a:r>
              <a:rPr lang="en-US" dirty="0">
                <a:latin typeface="Avenir Light" panose="020B0402020203020204" pitchFamily="34" charset="77"/>
              </a:rPr>
              <a:t>2. Governance and Quality Assurance </a:t>
            </a:r>
            <a:endParaRPr lang="en-GB" u="none" strike="noStrike" dirty="0">
              <a:effectLst/>
              <a:latin typeface="Avenir Light" panose="020B0402020203020204" pitchFamily="34" charset="77"/>
            </a:endParaRPr>
          </a:p>
          <a:p>
            <a:pPr marL="0" indent="0">
              <a:buNone/>
            </a:pPr>
            <a:r>
              <a:rPr lang="en-US" dirty="0">
                <a:latin typeface="Avenir Light" panose="020B0402020203020204" pitchFamily="34" charset="77"/>
              </a:rPr>
              <a:t>3. Use of diagnostics (market characteristics)</a:t>
            </a:r>
          </a:p>
          <a:p>
            <a:pPr marL="0" indent="0">
              <a:buNone/>
            </a:pPr>
            <a:r>
              <a:rPr lang="en-US" dirty="0">
                <a:latin typeface="Avenir Light" panose="020B0402020203020204" pitchFamily="34" charset="77"/>
              </a:rPr>
              <a:t>4. Essential Diagnostics List (EDL)</a:t>
            </a:r>
          </a:p>
          <a:p>
            <a:pPr marL="0" indent="0">
              <a:buNone/>
            </a:pPr>
            <a:r>
              <a:rPr lang="en-US" dirty="0">
                <a:latin typeface="Avenir Light" panose="020B0402020203020204" pitchFamily="34" charset="77"/>
              </a:rPr>
              <a:t>5. Finance and Production of diagnostics </a:t>
            </a:r>
          </a:p>
          <a:p>
            <a:pPr marL="0" indent="0">
              <a:buNone/>
            </a:pPr>
            <a:r>
              <a:rPr lang="en-US" sz="2900" dirty="0">
                <a:latin typeface="Avenir Light" panose="020B0402020203020204" pitchFamily="34" charset="77"/>
              </a:rPr>
              <a:t>6. Human Resources </a:t>
            </a:r>
          </a:p>
          <a:p>
            <a:pPr marL="0" indent="0">
              <a:buNone/>
            </a:pPr>
            <a:r>
              <a:rPr lang="en-US" sz="2900" dirty="0">
                <a:latin typeface="Avenir Light" panose="020B0402020203020204" pitchFamily="34" charset="77"/>
              </a:rPr>
              <a:t>7. Impact of COVID-19</a:t>
            </a:r>
          </a:p>
          <a:p>
            <a:pPr marL="0" indent="0">
              <a:buNone/>
            </a:pPr>
            <a:r>
              <a:rPr lang="en-US" sz="2900" dirty="0">
                <a:latin typeface="Avenir Light" panose="020B0402020203020204" pitchFamily="34" charset="77"/>
              </a:rPr>
              <a:t>8.  Utility of NALFIA </a:t>
            </a:r>
          </a:p>
          <a:p>
            <a:pPr marL="0" indent="0">
              <a:buNone/>
            </a:pPr>
            <a:r>
              <a:rPr lang="en-US" dirty="0">
                <a:latin typeface="Avenir Light" panose="020B0402020203020204" pitchFamily="34" charset="77"/>
              </a:rPr>
              <a:t>  </a:t>
            </a:r>
          </a:p>
          <a:p>
            <a:pPr marL="0" indent="0">
              <a:buNone/>
            </a:pPr>
            <a:endParaRPr lang="en-US" dirty="0">
              <a:latin typeface="Avenir Light" panose="020B0402020203020204" pitchFamily="34" charset="77"/>
            </a:endParaRPr>
          </a:p>
          <a:p>
            <a:pPr marL="0" indent="0">
              <a:buNone/>
            </a:pPr>
            <a:r>
              <a:rPr lang="en-US" dirty="0">
                <a:latin typeface="Avenir Light" panose="020B0402020203020204" pitchFamily="34" charset="77"/>
              </a:rPr>
              <a:t>……..By National, Regional/ County, District and Facility Level 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12A8ACC2-F539-1818-E526-43D3DCD3CC5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33925669"/>
              </p:ext>
            </p:extLst>
          </p:nvPr>
        </p:nvGraphicFramePr>
        <p:xfrm>
          <a:off x="6651811" y="2222251"/>
          <a:ext cx="5396754" cy="2413497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1151654">
                  <a:extLst>
                    <a:ext uri="{9D8B030D-6E8A-4147-A177-3AD203B41FA5}">
                      <a16:colId xmlns:a16="http://schemas.microsoft.com/office/drawing/2014/main" val="559579610"/>
                    </a:ext>
                  </a:extLst>
                </a:gridCol>
                <a:gridCol w="678646">
                  <a:extLst>
                    <a:ext uri="{9D8B030D-6E8A-4147-A177-3AD203B41FA5}">
                      <a16:colId xmlns:a16="http://schemas.microsoft.com/office/drawing/2014/main" val="1782648370"/>
                    </a:ext>
                  </a:extLst>
                </a:gridCol>
                <a:gridCol w="759231">
                  <a:extLst>
                    <a:ext uri="{9D8B030D-6E8A-4147-A177-3AD203B41FA5}">
                      <a16:colId xmlns:a16="http://schemas.microsoft.com/office/drawing/2014/main" val="3679367375"/>
                    </a:ext>
                  </a:extLst>
                </a:gridCol>
                <a:gridCol w="638110">
                  <a:extLst>
                    <a:ext uri="{9D8B030D-6E8A-4147-A177-3AD203B41FA5}">
                      <a16:colId xmlns:a16="http://schemas.microsoft.com/office/drawing/2014/main" val="3022682719"/>
                    </a:ext>
                  </a:extLst>
                </a:gridCol>
                <a:gridCol w="815586">
                  <a:extLst>
                    <a:ext uri="{9D8B030D-6E8A-4147-A177-3AD203B41FA5}">
                      <a16:colId xmlns:a16="http://schemas.microsoft.com/office/drawing/2014/main" val="3153192519"/>
                    </a:ext>
                  </a:extLst>
                </a:gridCol>
                <a:gridCol w="598643">
                  <a:extLst>
                    <a:ext uri="{9D8B030D-6E8A-4147-A177-3AD203B41FA5}">
                      <a16:colId xmlns:a16="http://schemas.microsoft.com/office/drawing/2014/main" val="2439537583"/>
                    </a:ext>
                  </a:extLst>
                </a:gridCol>
                <a:gridCol w="754884">
                  <a:extLst>
                    <a:ext uri="{9D8B030D-6E8A-4147-A177-3AD203B41FA5}">
                      <a16:colId xmlns:a16="http://schemas.microsoft.com/office/drawing/2014/main" val="580332633"/>
                    </a:ext>
                  </a:extLst>
                </a:gridCol>
              </a:tblGrid>
              <a:tr h="438372"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Avenir Book" panose="02000503020000020003" pitchFamily="2" charset="0"/>
                        </a:rPr>
                        <a:t>Health System Level </a:t>
                      </a:r>
                    </a:p>
                  </a:txBody>
                  <a:tcP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latin typeface="Avenir Book" panose="02000503020000020003" pitchFamily="2" charset="0"/>
                        </a:rPr>
                        <a:t>Ethiopia </a:t>
                      </a:r>
                    </a:p>
                  </a:txBody>
                  <a:tcP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latin typeface="Avenir Book" panose="02000503020000020003" pitchFamily="2" charset="0"/>
                        </a:rPr>
                        <a:t>Burkina Faso</a:t>
                      </a:r>
                    </a:p>
                  </a:txBody>
                  <a:tcP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latin typeface="Avenir Book" panose="02000503020000020003" pitchFamily="2" charset="0"/>
                        </a:rPr>
                        <a:t>Kenya </a:t>
                      </a:r>
                    </a:p>
                  </a:txBody>
                  <a:tcP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latin typeface="Avenir Book" panose="02000503020000020003" pitchFamily="2" charset="0"/>
                        </a:rPr>
                        <a:t>Namibia </a:t>
                      </a:r>
                    </a:p>
                  </a:txBody>
                  <a:tcP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latin typeface="Avenir Book" panose="02000503020000020003" pitchFamily="2" charset="0"/>
                        </a:rPr>
                        <a:t>Sudan </a:t>
                      </a:r>
                    </a:p>
                  </a:txBody>
                  <a:tcP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latin typeface="Avenir Book" panose="02000503020000020003" pitchFamily="2" charset="0"/>
                        </a:rPr>
                        <a:t>Totals </a:t>
                      </a:r>
                    </a:p>
                  </a:txBody>
                  <a:tcPr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17238642"/>
                  </a:ext>
                </a:extLst>
              </a:tr>
              <a:tr h="613721">
                <a:tc>
                  <a:txBody>
                    <a:bodyPr/>
                    <a:lstStyle/>
                    <a:p>
                      <a:r>
                        <a:rPr lang="en-US" sz="1050">
                          <a:latin typeface="Avenir Book" panose="02000503020000020003" pitchFamily="2" charset="0"/>
                        </a:rPr>
                        <a:t>Facility (within and beyond trial) </a:t>
                      </a:r>
                      <a:endParaRPr lang="en-US" sz="1050" dirty="0">
                        <a:latin typeface="Avenir Book" panose="02000503020000020003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latin typeface="Avenir Book" panose="02000503020000020003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tx1"/>
                          </a:solidFill>
                          <a:latin typeface="Avenir Book" panose="02000503020000020003" pitchFamily="2" charset="0"/>
                        </a:rPr>
                        <a:t>4</a:t>
                      </a:r>
                      <a:endParaRPr lang="en-US" sz="1200" dirty="0">
                        <a:solidFill>
                          <a:schemeClr val="tx1"/>
                        </a:solidFill>
                        <a:latin typeface="Avenir Book" panose="02000503020000020003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Avenir Book" panose="02000503020000020003" pitchFamily="2" charset="0"/>
                        </a:rPr>
                        <a:t>5</a:t>
                      </a:r>
                      <a:endParaRPr lang="en-US" sz="1200" dirty="0">
                        <a:latin typeface="Avenir Book" panose="02000503020000020003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latin typeface="Avenir Book" panose="02000503020000020003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latin typeface="Avenir Book" panose="02000503020000020003" pitchFamily="2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Avenir Book" panose="02000503020000020003" pitchFamily="2" charset="0"/>
                        </a:rPr>
                        <a:t>9</a:t>
                      </a:r>
                      <a:endParaRPr lang="en-US" sz="1200" dirty="0">
                        <a:latin typeface="Avenir Book" panose="02000503020000020003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11433796"/>
                  </a:ext>
                </a:extLst>
              </a:tr>
              <a:tr h="263023">
                <a:tc>
                  <a:txBody>
                    <a:bodyPr/>
                    <a:lstStyle/>
                    <a:p>
                      <a:r>
                        <a:rPr lang="en-US" sz="1050">
                          <a:latin typeface="Avenir Book" panose="02000503020000020003" pitchFamily="2" charset="0"/>
                        </a:rPr>
                        <a:t>District 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latin typeface="Avenir Book" panose="02000503020000020003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tx1"/>
                          </a:solidFill>
                          <a:latin typeface="Avenir Book" panose="02000503020000020003" pitchFamily="2" charset="0"/>
                        </a:rPr>
                        <a:t>1</a:t>
                      </a:r>
                      <a:endParaRPr lang="en-US" sz="1200" dirty="0">
                        <a:solidFill>
                          <a:schemeClr val="tx1"/>
                        </a:solidFill>
                        <a:latin typeface="Avenir Book" panose="02000503020000020003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Avenir Book" panose="02000503020000020003" pitchFamily="2" charset="0"/>
                        </a:rPr>
                        <a:t>1</a:t>
                      </a:r>
                      <a:endParaRPr lang="en-US" sz="1200" dirty="0">
                        <a:latin typeface="Avenir Book" panose="02000503020000020003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tx1"/>
                          </a:solidFill>
                          <a:latin typeface="Avenir Book" panose="02000503020000020003" pitchFamily="2" charset="0"/>
                        </a:rPr>
                        <a:t>5</a:t>
                      </a:r>
                      <a:endParaRPr lang="en-US" sz="1200" dirty="0">
                        <a:solidFill>
                          <a:schemeClr val="tx1"/>
                        </a:solidFill>
                        <a:latin typeface="Avenir Book" panose="02000503020000020003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latin typeface="Avenir Book" panose="02000503020000020003" pitchFamily="2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Avenir Book" panose="02000503020000020003" pitchFamily="2" charset="0"/>
                        </a:rPr>
                        <a:t>7</a:t>
                      </a:r>
                      <a:endParaRPr lang="en-US" sz="1200" dirty="0">
                        <a:latin typeface="Avenir Book" panose="02000503020000020003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45962200"/>
                  </a:ext>
                </a:extLst>
              </a:tr>
              <a:tr h="438372">
                <a:tc>
                  <a:txBody>
                    <a:bodyPr/>
                    <a:lstStyle/>
                    <a:p>
                      <a:r>
                        <a:rPr lang="en-US" sz="1050">
                          <a:latin typeface="Avenir Book" panose="02000503020000020003" pitchFamily="2" charset="0"/>
                        </a:rPr>
                        <a:t>Regional / County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200">
                        <a:latin typeface="Avenir Book" panose="02000503020000020003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tx1"/>
                          </a:solidFill>
                          <a:latin typeface="Avenir Book" panose="02000503020000020003" pitchFamily="2" charset="0"/>
                        </a:rPr>
                        <a:t>1</a:t>
                      </a:r>
                      <a:endParaRPr lang="en-US" sz="1200" dirty="0">
                        <a:solidFill>
                          <a:schemeClr val="tx1"/>
                        </a:solidFill>
                        <a:latin typeface="Avenir Book" panose="02000503020000020003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Avenir Book" panose="02000503020000020003" pitchFamily="2" charset="0"/>
                        </a:rPr>
                        <a:t>2</a:t>
                      </a:r>
                      <a:endParaRPr lang="en-US" sz="1200" dirty="0">
                        <a:latin typeface="Avenir Book" panose="02000503020000020003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tx1"/>
                          </a:solidFill>
                          <a:latin typeface="Avenir Book" panose="02000503020000020003" pitchFamily="2" charset="0"/>
                        </a:rPr>
                        <a:t>1</a:t>
                      </a:r>
                      <a:endParaRPr lang="en-US" sz="1200" dirty="0">
                        <a:solidFill>
                          <a:schemeClr val="tx1"/>
                        </a:solidFill>
                        <a:latin typeface="Avenir Book" panose="02000503020000020003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latin typeface="Avenir Book" panose="02000503020000020003" pitchFamily="2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Avenir Book" panose="02000503020000020003" pitchFamily="2" charset="0"/>
                        </a:rPr>
                        <a:t>4</a:t>
                      </a:r>
                      <a:endParaRPr lang="en-US" sz="1200" dirty="0">
                        <a:latin typeface="Avenir Book" panose="02000503020000020003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75685838"/>
                  </a:ext>
                </a:extLst>
              </a:tr>
              <a:tr h="274178">
                <a:tc>
                  <a:txBody>
                    <a:bodyPr/>
                    <a:lstStyle/>
                    <a:p>
                      <a:r>
                        <a:rPr lang="en-US" sz="1050">
                          <a:latin typeface="Avenir Book" panose="02000503020000020003" pitchFamily="2" charset="0"/>
                        </a:rPr>
                        <a:t>National 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200">
                        <a:latin typeface="Avenir Book" panose="02000503020000020003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tx1"/>
                          </a:solidFill>
                          <a:latin typeface="Avenir Book" panose="02000503020000020003" pitchFamily="2" charset="0"/>
                        </a:rPr>
                        <a:t>3</a:t>
                      </a:r>
                      <a:endParaRPr lang="en-US" sz="1200" dirty="0">
                        <a:solidFill>
                          <a:schemeClr val="tx1"/>
                        </a:solidFill>
                        <a:latin typeface="Avenir Book" panose="02000503020000020003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Avenir Book" panose="02000503020000020003" pitchFamily="2" charset="0"/>
                        </a:rPr>
                        <a:t>2</a:t>
                      </a:r>
                      <a:endParaRPr lang="en-US" sz="1200" dirty="0">
                        <a:latin typeface="Avenir Book" panose="02000503020000020003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200">
                        <a:latin typeface="Avenir Book" panose="02000503020000020003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latin typeface="Avenir Book" panose="02000503020000020003" pitchFamily="2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Avenir Book" panose="02000503020000020003" pitchFamily="2" charset="0"/>
                        </a:rPr>
                        <a:t>5</a:t>
                      </a:r>
                      <a:endParaRPr lang="en-US" sz="1200" dirty="0">
                        <a:latin typeface="Avenir Book" panose="02000503020000020003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30434610"/>
                  </a:ext>
                </a:extLst>
              </a:tr>
              <a:tr h="355564">
                <a:tc>
                  <a:txBody>
                    <a:bodyPr/>
                    <a:lstStyle/>
                    <a:p>
                      <a:r>
                        <a:rPr lang="en-US" sz="1050" dirty="0">
                          <a:latin typeface="Avenir Book" panose="02000503020000020003" pitchFamily="2" charset="0"/>
                        </a:rPr>
                        <a:t>Total so far 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Avenir Book" panose="02000503020000020003" pitchFamily="2" charset="0"/>
                        </a:rPr>
                        <a:t>(4)</a:t>
                      </a:r>
                      <a:endParaRPr lang="en-US" sz="1200" dirty="0">
                        <a:latin typeface="Avenir Book" panose="02000503020000020003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Avenir Book" panose="02000503020000020003" pitchFamily="2" charset="0"/>
                        </a:rPr>
                        <a:t>9</a:t>
                      </a:r>
                      <a:endParaRPr lang="en-US" sz="1200" dirty="0">
                        <a:latin typeface="Avenir Book" panose="02000503020000020003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Avenir Book" panose="02000503020000020003" pitchFamily="2" charset="0"/>
                        </a:rPr>
                        <a:t>10</a:t>
                      </a:r>
                      <a:endParaRPr lang="en-US" sz="1200" dirty="0">
                        <a:latin typeface="Avenir Book" panose="02000503020000020003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Avenir Book" panose="02000503020000020003" pitchFamily="2" charset="0"/>
                        </a:rPr>
                        <a:t>6</a:t>
                      </a:r>
                      <a:endParaRPr lang="en-US" sz="1200" dirty="0">
                        <a:latin typeface="Avenir Book" panose="02000503020000020003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Avenir Book" panose="02000503020000020003" pitchFamily="2" charset="0"/>
                        </a:rPr>
                        <a:t>0</a:t>
                      </a:r>
                      <a:endParaRPr lang="en-US" sz="1200" dirty="0">
                        <a:latin typeface="Avenir Book" panose="02000503020000020003" pitchFamily="2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Avenir Book" panose="02000503020000020003" pitchFamily="2" charset="0"/>
                        </a:rPr>
                        <a:t>25 (29)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52622656"/>
                  </a:ext>
                </a:extLst>
              </a:tr>
            </a:tbl>
          </a:graphicData>
        </a:graphic>
      </p:graphicFrame>
      <p:pic>
        <p:nvPicPr>
          <p:cNvPr id="6" name="Picture 5" descr="A red circle with spirals and spirals&#10;&#10;Description automatically generated">
            <a:extLst>
              <a:ext uri="{FF2B5EF4-FFF2-40B4-BE49-F238E27FC236}">
                <a16:creationId xmlns:a16="http://schemas.microsoft.com/office/drawing/2014/main" id="{C455E21F-F95C-8876-7643-F214DF33FB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45047" y="5855934"/>
            <a:ext cx="4064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0693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991B0D6-87E8-02DE-45B1-0E1DA1468A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GB" b="1" u="sng" dirty="0">
                <a:solidFill>
                  <a:srgbClr val="000000"/>
                </a:solidFill>
                <a:latin typeface="Avenir Book" panose="02000503020000020003" pitchFamily="2" charset="0"/>
              </a:rPr>
              <a:t>Selection &amp; Governance</a:t>
            </a:r>
          </a:p>
          <a:p>
            <a:r>
              <a:rPr lang="en-GB" b="1" dirty="0">
                <a:solidFill>
                  <a:srgbClr val="000000"/>
                </a:solidFill>
                <a:latin typeface="Avenir Book" panose="02000503020000020003" pitchFamily="2" charset="0"/>
              </a:rPr>
              <a:t>Burkina Faso (BF):</a:t>
            </a:r>
            <a:r>
              <a:rPr lang="en-GB" dirty="0">
                <a:solidFill>
                  <a:srgbClr val="000000"/>
                </a:solidFill>
                <a:latin typeface="Avenir Book" panose="02000503020000020003" pitchFamily="2" charset="0"/>
              </a:rPr>
              <a:t> Primarily uses WHO pre-qualified RDTs funded by donors (e.g., USAID, Global Fund).</a:t>
            </a:r>
          </a:p>
          <a:p>
            <a:r>
              <a:rPr lang="en-GB" b="1" dirty="0">
                <a:solidFill>
                  <a:srgbClr val="000000"/>
                </a:solidFill>
                <a:latin typeface="Avenir Book" panose="02000503020000020003" pitchFamily="2" charset="0"/>
              </a:rPr>
              <a:t>Kenya (KE):</a:t>
            </a:r>
            <a:r>
              <a:rPr lang="en-GB" dirty="0">
                <a:solidFill>
                  <a:srgbClr val="000000"/>
                </a:solidFill>
                <a:latin typeface="Avenir Book" panose="02000503020000020003" pitchFamily="2" charset="0"/>
              </a:rPr>
              <a:t> MoH &amp; NMCP responsible; Kenya mandates its own validation—WHO prequalification alone not accepted.</a:t>
            </a:r>
          </a:p>
          <a:p>
            <a:pPr marL="0" indent="0">
              <a:buNone/>
            </a:pPr>
            <a:endParaRPr lang="en-GB" b="1" dirty="0">
              <a:solidFill>
                <a:srgbClr val="000000"/>
              </a:solidFill>
              <a:latin typeface="Avenir Book" panose="02000503020000020003" pitchFamily="2" charset="0"/>
            </a:endParaRPr>
          </a:p>
          <a:p>
            <a:pPr marL="0" indent="0">
              <a:buNone/>
            </a:pPr>
            <a:r>
              <a:rPr lang="en-GB" b="1" u="sng" dirty="0">
                <a:solidFill>
                  <a:srgbClr val="000000"/>
                </a:solidFill>
                <a:latin typeface="Avenir Book" panose="02000503020000020003" pitchFamily="2" charset="0"/>
              </a:rPr>
              <a:t>Quality &amp; Supply</a:t>
            </a:r>
            <a:endParaRPr lang="en-GB" u="sng" dirty="0">
              <a:solidFill>
                <a:srgbClr val="000000"/>
              </a:solidFill>
              <a:latin typeface="Avenir Book" panose="02000503020000020003" pitchFamily="2" charset="0"/>
            </a:endParaRPr>
          </a:p>
          <a:p>
            <a:r>
              <a:rPr lang="en-GB" b="1" dirty="0">
                <a:solidFill>
                  <a:srgbClr val="000000"/>
                </a:solidFill>
                <a:latin typeface="Avenir Book" panose="02000503020000020003" pitchFamily="2" charset="0"/>
              </a:rPr>
              <a:t>BF:</a:t>
            </a:r>
            <a:r>
              <a:rPr lang="en-GB" dirty="0">
                <a:solidFill>
                  <a:srgbClr val="000000"/>
                </a:solidFill>
                <a:latin typeface="Avenir Book" panose="02000503020000020003" pitchFamily="2" charset="0"/>
              </a:rPr>
              <a:t> RDTs sometimes expire at facilities due to low turnover.</a:t>
            </a:r>
          </a:p>
          <a:p>
            <a:r>
              <a:rPr lang="en-GB" b="1" dirty="0">
                <a:solidFill>
                  <a:srgbClr val="000000"/>
                </a:solidFill>
                <a:latin typeface="Avenir Book" panose="02000503020000020003" pitchFamily="2" charset="0"/>
              </a:rPr>
              <a:t>KE:</a:t>
            </a:r>
            <a:r>
              <a:rPr lang="en-GB" dirty="0">
                <a:solidFill>
                  <a:srgbClr val="000000"/>
                </a:solidFill>
                <a:latin typeface="Avenir Book" panose="02000503020000020003" pitchFamily="2" charset="0"/>
              </a:rPr>
              <a:t> Stockouts frequent, especially in high-burden regions like lake zones.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8060470-4862-F278-EC95-16DAFE5358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600" dirty="0">
                <a:solidFill>
                  <a:srgbClr val="C00000"/>
                </a:solidFill>
                <a:latin typeface="Avenir Book" panose="02000503020000020003" pitchFamily="2" charset="0"/>
              </a:rPr>
              <a:t>National-Level Insights</a:t>
            </a:r>
            <a:endParaRPr lang="en-US" sz="3600" dirty="0">
              <a:solidFill>
                <a:srgbClr val="C00000"/>
              </a:solidFill>
              <a:latin typeface="Avenir Book" panose="02000503020000020003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870DEB7-82E9-9ADD-2D5E-792BC93D2C10}"/>
              </a:ext>
            </a:extLst>
          </p:cNvPr>
          <p:cNvSpPr txBox="1"/>
          <p:nvPr/>
        </p:nvSpPr>
        <p:spPr>
          <a:xfrm>
            <a:off x="1422413" y="6492875"/>
            <a:ext cx="93471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Avenir Book" panose="02000503020000020003" pitchFamily="2" charset="0"/>
              </a:rPr>
              <a:t>Conteh et al (in preparation): A </a:t>
            </a:r>
            <a:r>
              <a:rPr lang="en-US" sz="1200" dirty="0" err="1">
                <a:latin typeface="Avenir Book" panose="02000503020000020003" pitchFamily="2" charset="0"/>
              </a:rPr>
              <a:t>multicountry</a:t>
            </a:r>
            <a:r>
              <a:rPr lang="en-US" sz="1200" dirty="0">
                <a:latin typeface="Avenir Book" panose="02000503020000020003" pitchFamily="2" charset="0"/>
              </a:rPr>
              <a:t> health system analysis to understand the optimal introduction of a new point of care test </a:t>
            </a:r>
          </a:p>
        </p:txBody>
      </p:sp>
    </p:spTree>
    <p:extLst>
      <p:ext uri="{BB962C8B-B14F-4D97-AF65-F5344CB8AC3E}">
        <p14:creationId xmlns:p14="http://schemas.microsoft.com/office/powerpoint/2010/main" val="8833661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24EC7B9-3155-5291-3865-B8517433FF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0" indent="0" algn="l">
              <a:buNone/>
            </a:pPr>
            <a:r>
              <a:rPr lang="en-GB" b="1" i="0" u="sng" strike="noStrike" dirty="0">
                <a:solidFill>
                  <a:srgbClr val="000000"/>
                </a:solidFill>
                <a:effectLst/>
                <a:latin typeface="Avenir Book" panose="02000503020000020003" pitchFamily="2" charset="0"/>
              </a:rPr>
              <a:t>Use of Diagnostics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GB" b="1" i="0" u="none" strike="noStrike" dirty="0">
                <a:solidFill>
                  <a:srgbClr val="000000"/>
                </a:solidFill>
                <a:effectLst/>
                <a:latin typeface="Avenir Book" panose="02000503020000020003" pitchFamily="2" charset="0"/>
              </a:rPr>
              <a:t>BF: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Avenir Book" panose="02000503020000020003" pitchFamily="2" charset="0"/>
              </a:rPr>
              <a:t> Microscopy valuable but expensive and hard to maintain.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GB" b="1" i="0" u="none" strike="noStrike" dirty="0">
                <a:solidFill>
                  <a:srgbClr val="000000"/>
                </a:solidFill>
                <a:effectLst/>
                <a:latin typeface="Avenir Book" panose="02000503020000020003" pitchFamily="2" charset="0"/>
              </a:rPr>
              <a:t>KE: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Avenir Book" panose="02000503020000020003" pitchFamily="2" charset="0"/>
              </a:rPr>
              <a:t> RDTs are primary; PCRs used for surveys; microscopy in referral hospitals.</a:t>
            </a:r>
          </a:p>
          <a:p>
            <a:pPr marL="0" indent="0" algn="l">
              <a:buNone/>
            </a:pPr>
            <a:endParaRPr lang="en-GB" b="1" i="0" u="none" strike="noStrike" dirty="0">
              <a:solidFill>
                <a:srgbClr val="000000"/>
              </a:solidFill>
              <a:effectLst/>
              <a:latin typeface="Avenir Book" panose="02000503020000020003" pitchFamily="2" charset="0"/>
            </a:endParaRPr>
          </a:p>
          <a:p>
            <a:pPr marL="0" indent="0" algn="l">
              <a:buNone/>
            </a:pPr>
            <a:r>
              <a:rPr lang="en-GB" b="1" i="0" u="sng" strike="noStrike" dirty="0">
                <a:solidFill>
                  <a:srgbClr val="000000"/>
                </a:solidFill>
                <a:effectLst/>
                <a:latin typeface="Avenir Book" panose="02000503020000020003" pitchFamily="2" charset="0"/>
              </a:rPr>
              <a:t>Essential Diagnostics List (EDL)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GB" b="1" i="0" u="none" strike="noStrike" dirty="0">
                <a:solidFill>
                  <a:srgbClr val="000000"/>
                </a:solidFill>
                <a:effectLst/>
                <a:latin typeface="Avenir Book" panose="02000503020000020003" pitchFamily="2" charset="0"/>
              </a:rPr>
              <a:t>BF: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Avenir Book" panose="02000503020000020003" pitchFamily="2" charset="0"/>
              </a:rPr>
              <a:t> No standardized EDL mentioned; local lists used inconsistently.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GB" b="1" i="0" u="none" strike="noStrike" dirty="0">
                <a:solidFill>
                  <a:srgbClr val="000000"/>
                </a:solidFill>
                <a:effectLst/>
                <a:latin typeface="Avenir Book" panose="02000503020000020003" pitchFamily="2" charset="0"/>
              </a:rPr>
              <a:t>KE: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Avenir Book" panose="02000503020000020003" pitchFamily="2" charset="0"/>
              </a:rPr>
              <a:t> Maintains a national EDL aligned with WHO, updated regularly.</a:t>
            </a:r>
          </a:p>
          <a:p>
            <a:pPr algn="l">
              <a:buFont typeface="Arial" panose="020B0604020202020204" pitchFamily="34" charset="0"/>
              <a:buChar char="•"/>
            </a:pPr>
            <a:endParaRPr lang="en-GB" b="1" i="0" u="none" strike="noStrike" dirty="0">
              <a:solidFill>
                <a:srgbClr val="000000"/>
              </a:solidFill>
              <a:effectLst/>
              <a:latin typeface="Avenir Book" panose="02000503020000020003" pitchFamily="2" charset="0"/>
            </a:endParaRPr>
          </a:p>
          <a:p>
            <a:pPr marL="0" indent="0" algn="l">
              <a:buNone/>
            </a:pPr>
            <a:r>
              <a:rPr lang="en-GB" b="1" i="0" u="sng" strike="noStrike" dirty="0">
                <a:solidFill>
                  <a:srgbClr val="000000"/>
                </a:solidFill>
                <a:effectLst/>
                <a:latin typeface="Avenir Book" panose="02000503020000020003" pitchFamily="2" charset="0"/>
              </a:rPr>
              <a:t>Financing &amp; Production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GB" b="1" i="0" u="none" strike="noStrike" dirty="0">
                <a:solidFill>
                  <a:srgbClr val="000000"/>
                </a:solidFill>
                <a:effectLst/>
                <a:latin typeface="Avenir Book" panose="02000503020000020003" pitchFamily="2" charset="0"/>
              </a:rPr>
              <a:t>BF: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Avenir Book" panose="02000503020000020003" pitchFamily="2" charset="0"/>
              </a:rPr>
              <a:t> Heavily donor-dependent.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GB" b="1" i="0" u="none" strike="noStrike" dirty="0">
                <a:solidFill>
                  <a:srgbClr val="000000"/>
                </a:solidFill>
                <a:effectLst/>
                <a:latin typeface="Avenir Book" panose="02000503020000020003" pitchFamily="2" charset="0"/>
              </a:rPr>
              <a:t>KE: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Avenir Book" panose="02000503020000020003" pitchFamily="2" charset="0"/>
              </a:rPr>
              <a:t> Mix of government and donor support; local manufacturing through KEMRI and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Avenir Book" panose="02000503020000020003" pitchFamily="2" charset="0"/>
              </a:rPr>
              <a:t>Revital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Avenir Book" panose="02000503020000020003" pitchFamily="2" charset="0"/>
              </a:rPr>
              <a:t>.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445AD70-34EF-EB05-576F-23746B411A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600" b="1" dirty="0">
                <a:solidFill>
                  <a:srgbClr val="C00000"/>
                </a:solidFill>
                <a:latin typeface="Avenir Book" panose="02000503020000020003" pitchFamily="2" charset="0"/>
              </a:rPr>
              <a:t>Use, EDL, and Financing</a:t>
            </a:r>
            <a:endParaRPr lang="en-US" sz="3600" dirty="0">
              <a:solidFill>
                <a:srgbClr val="C00000"/>
              </a:solidFill>
              <a:latin typeface="Avenir Book" panose="0200050302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86642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EDA3F1E-296B-19DB-04AD-D1C40FB824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b="1" u="sng" dirty="0">
                <a:latin typeface="Avenir Book" panose="02000503020000020003" pitchFamily="2" charset="0"/>
              </a:rPr>
              <a:t>Workforce Capacity</a:t>
            </a:r>
          </a:p>
          <a:p>
            <a:endParaRPr lang="en-US" dirty="0">
              <a:latin typeface="Avenir Book" panose="02000503020000020003" pitchFamily="2" charset="0"/>
            </a:endParaRPr>
          </a:p>
          <a:p>
            <a:r>
              <a:rPr lang="en-US" dirty="0">
                <a:latin typeface="Avenir Book" panose="02000503020000020003" pitchFamily="2" charset="0"/>
              </a:rPr>
              <a:t>BF: Unequal staff distribution; training strong but staff often move to research centers.</a:t>
            </a:r>
          </a:p>
          <a:p>
            <a:r>
              <a:rPr lang="en-US" dirty="0">
                <a:latin typeface="Avenir Book" panose="02000503020000020003" pitchFamily="2" charset="0"/>
              </a:rPr>
              <a:t>KE: High workload leads to burnout; retraining for microscopy common.</a:t>
            </a:r>
          </a:p>
          <a:p>
            <a:r>
              <a:rPr lang="en-US" dirty="0">
                <a:latin typeface="Avenir Book" panose="02000503020000020003" pitchFamily="2" charset="0"/>
              </a:rPr>
              <a:t>Namibia (N): MRDT capacity sufficient; more training needed for new tools.</a:t>
            </a:r>
          </a:p>
          <a:p>
            <a:pPr marL="0" indent="0">
              <a:buNone/>
            </a:pPr>
            <a:endParaRPr lang="en-US" dirty="0">
              <a:latin typeface="Avenir Book" panose="02000503020000020003" pitchFamily="2" charset="0"/>
            </a:endParaRPr>
          </a:p>
          <a:p>
            <a:pPr marL="0" indent="0">
              <a:buNone/>
            </a:pPr>
            <a:r>
              <a:rPr lang="en-US" b="1" u="sng" dirty="0">
                <a:latin typeface="Avenir Book" panose="02000503020000020003" pitchFamily="2" charset="0"/>
              </a:rPr>
              <a:t>Subnational Insights</a:t>
            </a:r>
          </a:p>
          <a:p>
            <a:r>
              <a:rPr lang="en-US" dirty="0">
                <a:latin typeface="Avenir Book" panose="02000503020000020003" pitchFamily="2" charset="0"/>
              </a:rPr>
              <a:t>Diagnostic decisions are top-down.</a:t>
            </a:r>
          </a:p>
          <a:p>
            <a:r>
              <a:rPr lang="en-US" dirty="0">
                <a:latin typeface="Avenir Book" panose="02000503020000020003" pitchFamily="2" charset="0"/>
              </a:rPr>
              <a:t>Stockouts common; equipment expiration less frequent.</a:t>
            </a:r>
          </a:p>
          <a:p>
            <a:r>
              <a:rPr lang="en-US" dirty="0">
                <a:latin typeface="Avenir Book" panose="02000503020000020003" pitchFamily="2" charset="0"/>
              </a:rPr>
              <a:t>Limited understanding of private sector roles and diagnostic costs across all countries.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B30B9F9-B0B2-CFF5-A5AF-EEAD895A9D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solidFill>
                  <a:srgbClr val="C00000"/>
                </a:solidFill>
                <a:latin typeface="Avenir Book" panose="02000503020000020003" pitchFamily="2" charset="0"/>
              </a:rPr>
              <a:t>Human Resources &amp; Subnational Trends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82B791E-A37C-3908-3186-F6D7158ABAD1}"/>
              </a:ext>
            </a:extLst>
          </p:cNvPr>
          <p:cNvSpPr txBox="1"/>
          <p:nvPr/>
        </p:nvSpPr>
        <p:spPr>
          <a:xfrm>
            <a:off x="8151470" y="6488668"/>
            <a:ext cx="40405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venir Book" panose="02000503020000020003" pitchFamily="2" charset="0"/>
              </a:rPr>
              <a:t>MRTD – malaria rapid diagnostic test </a:t>
            </a:r>
          </a:p>
        </p:txBody>
      </p:sp>
    </p:spTree>
    <p:extLst>
      <p:ext uri="{BB962C8B-B14F-4D97-AF65-F5344CB8AC3E}">
        <p14:creationId xmlns:p14="http://schemas.microsoft.com/office/powerpoint/2010/main" val="402797458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1310CA5-D8C3-FD20-4D10-A2DA413040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Macro economics: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05E0B83-819A-4E58-7197-62DB888F75D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sz="2800" b="1" dirty="0">
                <a:solidFill>
                  <a:srgbClr val="C00000"/>
                </a:solidFill>
              </a:rPr>
              <a:t>Wider impact </a:t>
            </a:r>
          </a:p>
        </p:txBody>
      </p:sp>
    </p:spTree>
    <p:extLst>
      <p:ext uri="{BB962C8B-B14F-4D97-AF65-F5344CB8AC3E}">
        <p14:creationId xmlns:p14="http://schemas.microsoft.com/office/powerpoint/2010/main" val="20300716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F2AA83-535E-4B47-8520-AE3D20BC22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solidFill>
                  <a:srgbClr val="C00000"/>
                </a:solidFill>
                <a:latin typeface="Avenir Book" panose="02000503020000020003" pitchFamily="2" charset="0"/>
              </a:rPr>
              <a:t>      Why Point of Care Tests (POCTs)?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081374F-529C-4843-BFF4-33C7166646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1267" y="1863003"/>
            <a:ext cx="6828596" cy="389220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7537FAE-7107-384F-AF5B-64BED5D5833F}"/>
              </a:ext>
            </a:extLst>
          </p:cNvPr>
          <p:cNvSpPr txBox="1"/>
          <p:nvPr/>
        </p:nvSpPr>
        <p:spPr>
          <a:xfrm>
            <a:off x="6711134" y="5943264"/>
            <a:ext cx="491282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50" dirty="0" err="1">
                <a:latin typeface="Avenir Book" panose="02000503020000020003" pitchFamily="2" charset="0"/>
              </a:rPr>
              <a:t>Baldeh</a:t>
            </a:r>
            <a:r>
              <a:rPr lang="en-GB" sz="1050" dirty="0">
                <a:latin typeface="Avenir Book" panose="02000503020000020003" pitchFamily="2" charset="0"/>
              </a:rPr>
              <a:t> M. et al (2023) </a:t>
            </a:r>
            <a:r>
              <a:rPr lang="en-GB" sz="1050" i="1" dirty="0">
                <a:latin typeface="Avenir Book" panose="02000503020000020003" pitchFamily="2" charset="0"/>
              </a:rPr>
              <a:t>Expert Review of Molecular Diagnostics</a:t>
            </a:r>
            <a:r>
              <a:rPr lang="en-GB" sz="1050" dirty="0">
                <a:latin typeface="Avenir Book" panose="02000503020000020003" pitchFamily="2" charset="0"/>
              </a:rPr>
              <a:t>, </a:t>
            </a:r>
            <a:r>
              <a:rPr lang="en-GB" sz="1050" i="1" dirty="0">
                <a:latin typeface="Avenir Book" panose="02000503020000020003" pitchFamily="2" charset="0"/>
              </a:rPr>
              <a:t>24</a:t>
            </a:r>
            <a:r>
              <a:rPr lang="en-GB" sz="1050" dirty="0">
                <a:latin typeface="Avenir Book" panose="02000503020000020003" pitchFamily="2" charset="0"/>
              </a:rPr>
              <a:t>(3), 153–159</a:t>
            </a:r>
            <a:endParaRPr lang="en-US" sz="1050" dirty="0">
              <a:latin typeface="Avenir Book" panose="02000503020000020003" pitchFamily="2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43125D5-CBD0-614C-8645-4A684D7E0C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59199" y="83187"/>
            <a:ext cx="1222086" cy="1591756"/>
          </a:xfrm>
          <a:prstGeom prst="rect">
            <a:avLst/>
          </a:prstGeom>
        </p:spPr>
      </p:pic>
      <p:sp>
        <p:nvSpPr>
          <p:cNvPr id="28" name="Teardrop 27">
            <a:extLst>
              <a:ext uri="{FF2B5EF4-FFF2-40B4-BE49-F238E27FC236}">
                <a16:creationId xmlns:a16="http://schemas.microsoft.com/office/drawing/2014/main" id="{B9FCFB32-8A14-6F48-82BB-54235E71EBA1}"/>
              </a:ext>
            </a:extLst>
          </p:cNvPr>
          <p:cNvSpPr/>
          <p:nvPr/>
        </p:nvSpPr>
        <p:spPr>
          <a:xfrm>
            <a:off x="7653909" y="3212343"/>
            <a:ext cx="1310293" cy="596760"/>
          </a:xfrm>
          <a:prstGeom prst="teardrop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ardrop 28">
            <a:extLst>
              <a:ext uri="{FF2B5EF4-FFF2-40B4-BE49-F238E27FC236}">
                <a16:creationId xmlns:a16="http://schemas.microsoft.com/office/drawing/2014/main" id="{673A8B63-BFB2-5142-916E-FBC24DE3DA83}"/>
              </a:ext>
            </a:extLst>
          </p:cNvPr>
          <p:cNvSpPr/>
          <p:nvPr/>
        </p:nvSpPr>
        <p:spPr>
          <a:xfrm rot="4724226">
            <a:off x="8158631" y="3362647"/>
            <a:ext cx="959414" cy="795748"/>
          </a:xfrm>
          <a:prstGeom prst="teardrop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ardrop 29">
            <a:extLst>
              <a:ext uri="{FF2B5EF4-FFF2-40B4-BE49-F238E27FC236}">
                <a16:creationId xmlns:a16="http://schemas.microsoft.com/office/drawing/2014/main" id="{058F80FA-AB2A-324C-A367-C4BB432717D9}"/>
              </a:ext>
            </a:extLst>
          </p:cNvPr>
          <p:cNvSpPr/>
          <p:nvPr/>
        </p:nvSpPr>
        <p:spPr>
          <a:xfrm rot="5635835">
            <a:off x="8262392" y="4058067"/>
            <a:ext cx="974002" cy="485442"/>
          </a:xfrm>
          <a:prstGeom prst="teardrop">
            <a:avLst>
              <a:gd name="adj" fmla="val 40206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1DD83289-0BCA-D24E-99EA-7E8F2FC4739D}"/>
              </a:ext>
            </a:extLst>
          </p:cNvPr>
          <p:cNvSpPr/>
          <p:nvPr/>
        </p:nvSpPr>
        <p:spPr>
          <a:xfrm>
            <a:off x="8865347" y="4178108"/>
            <a:ext cx="98855" cy="45105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ardrop 5">
            <a:extLst>
              <a:ext uri="{FF2B5EF4-FFF2-40B4-BE49-F238E27FC236}">
                <a16:creationId xmlns:a16="http://schemas.microsoft.com/office/drawing/2014/main" id="{E2DDD118-ADD2-C8D7-38F0-1F9631F65433}"/>
              </a:ext>
            </a:extLst>
          </p:cNvPr>
          <p:cNvSpPr/>
          <p:nvPr/>
        </p:nvSpPr>
        <p:spPr>
          <a:xfrm>
            <a:off x="8351156" y="4032966"/>
            <a:ext cx="346364" cy="370667"/>
          </a:xfrm>
          <a:prstGeom prst="teardrop">
            <a:avLst>
              <a:gd name="adj" fmla="val 139666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338906-0DC9-7A4F-B7A3-69DEC470BDB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12843" y="2227964"/>
            <a:ext cx="5645727" cy="4351338"/>
          </a:xfrm>
        </p:spPr>
        <p:txBody>
          <a:bodyPr>
            <a:normAutofit/>
          </a:bodyPr>
          <a:lstStyle/>
          <a:p>
            <a:pPr marL="457200" lvl="1" indent="-457200">
              <a:lnSpc>
                <a:spcPct val="100000"/>
              </a:lnSpc>
              <a:spcBef>
                <a:spcPts val="400"/>
              </a:spcBef>
              <a:buFont typeface="+mj-lt"/>
              <a:buAutoNum type="arabicPeriod"/>
            </a:pPr>
            <a:r>
              <a:rPr lang="en-US" sz="2200" dirty="0">
                <a:latin typeface="Avenir Book" panose="02000503020000020003" pitchFamily="2" charset="0"/>
              </a:rPr>
              <a:t>Economics, health systems &amp; policy knowledge gaps </a:t>
            </a:r>
          </a:p>
          <a:p>
            <a:pPr marL="457200" lvl="1" indent="-457200">
              <a:lnSpc>
                <a:spcPct val="100000"/>
              </a:lnSpc>
              <a:spcBef>
                <a:spcPts val="400"/>
              </a:spcBef>
              <a:buFont typeface="+mj-lt"/>
              <a:buAutoNum type="arabicPeriod"/>
            </a:pPr>
            <a:endParaRPr lang="en-US" sz="2200" dirty="0">
              <a:latin typeface="Avenir Book" panose="02000503020000020003" pitchFamily="2" charset="0"/>
            </a:endParaRPr>
          </a:p>
          <a:p>
            <a:pPr marL="457200" lvl="1" indent="-457200">
              <a:lnSpc>
                <a:spcPct val="100000"/>
              </a:lnSpc>
              <a:spcBef>
                <a:spcPts val="400"/>
              </a:spcBef>
              <a:buFont typeface="+mj-lt"/>
              <a:buAutoNum type="arabicPeriod"/>
            </a:pPr>
            <a:r>
              <a:rPr lang="en-US" sz="2200" dirty="0">
                <a:latin typeface="Avenir Book" panose="02000503020000020003" pitchFamily="2" charset="0"/>
              </a:rPr>
              <a:t>Multi-country research across Africa: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 </a:t>
            </a:r>
            <a:r>
              <a:rPr lang="en-US" sz="2200" dirty="0">
                <a:latin typeface="Avenir Book" panose="02000503020000020003" pitchFamily="2" charset="0"/>
              </a:rPr>
              <a:t>from treatment to diagnostics</a:t>
            </a:r>
          </a:p>
          <a:p>
            <a:pPr marL="0" lvl="1" indent="0">
              <a:lnSpc>
                <a:spcPct val="100000"/>
              </a:lnSpc>
              <a:spcBef>
                <a:spcPts val="400"/>
              </a:spcBef>
              <a:buNone/>
            </a:pPr>
            <a:endParaRPr lang="en-US" sz="2200" dirty="0">
              <a:latin typeface="Avenir Book" panose="02000503020000020003" pitchFamily="2" charset="0"/>
            </a:endParaRPr>
          </a:p>
          <a:p>
            <a:pPr marL="457200" lvl="1" indent="-457200">
              <a:lnSpc>
                <a:spcPct val="100000"/>
              </a:lnSpc>
              <a:spcBef>
                <a:spcPts val="400"/>
              </a:spcBef>
              <a:buFont typeface="+mj-lt"/>
              <a:buAutoNum type="arabicPeriod" startAt="3"/>
            </a:pPr>
            <a:r>
              <a:rPr lang="en-US" sz="2200" dirty="0">
                <a:latin typeface="Avenir Book" panose="02000503020000020003" pitchFamily="2" charset="0"/>
              </a:rPr>
              <a:t>Close-to-community research: access &amp; equity considerations</a:t>
            </a:r>
          </a:p>
          <a:p>
            <a:pPr>
              <a:lnSpc>
                <a:spcPct val="220000"/>
              </a:lnSpc>
            </a:pPr>
            <a:endParaRPr lang="en-US" sz="2200" dirty="0">
              <a:latin typeface="Avenir Book" panose="0200050302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484504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37D23D-5E7F-1F46-A36D-0D20DB59C6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556337"/>
            <a:ext cx="11350752" cy="1651404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rgbClr val="C00000"/>
                </a:solidFill>
                <a:latin typeface="Avenir Book" panose="02000503020000020003" pitchFamily="2" charset="0"/>
              </a:rPr>
              <a:t>African Diagnostic Manufacturing Capabilities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1E4EEA-70A3-BB4F-83E5-62AB17087C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01330"/>
            <a:ext cx="3665913" cy="3719384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000" dirty="0">
                <a:latin typeface="Avenir Book" panose="02000503020000020003" pitchFamily="2" charset="0"/>
              </a:rPr>
              <a:t>Domestic manufacturing of diagnostics in Africa promotes: </a:t>
            </a:r>
          </a:p>
          <a:p>
            <a:pPr marL="0" indent="0">
              <a:buNone/>
            </a:pPr>
            <a:endParaRPr lang="en-US" sz="2000" dirty="0">
              <a:latin typeface="Avenir Book" panose="02000503020000020003" pitchFamily="2" charset="0"/>
            </a:endParaRPr>
          </a:p>
          <a:p>
            <a:r>
              <a:rPr lang="en-US" sz="2000" dirty="0">
                <a:latin typeface="Avenir Book" panose="02000503020000020003" pitchFamily="2" charset="0"/>
              </a:rPr>
              <a:t>Self-sufficiency </a:t>
            </a:r>
          </a:p>
          <a:p>
            <a:r>
              <a:rPr lang="en-US" sz="2000" dirty="0">
                <a:latin typeface="Avenir Book" panose="02000503020000020003" pitchFamily="2" charset="0"/>
              </a:rPr>
              <a:t>Job and skill creation</a:t>
            </a:r>
          </a:p>
          <a:p>
            <a:r>
              <a:rPr lang="en-US" sz="2000" dirty="0">
                <a:latin typeface="Avenir Book" panose="02000503020000020003" pitchFamily="2" charset="0"/>
              </a:rPr>
              <a:t>Local supply chains</a:t>
            </a:r>
          </a:p>
          <a:p>
            <a:r>
              <a:rPr lang="en-US" sz="2000" dirty="0">
                <a:latin typeface="Avenir Book" panose="02000503020000020003" pitchFamily="2" charset="0"/>
              </a:rPr>
              <a:t>Innovation</a:t>
            </a:r>
          </a:p>
          <a:p>
            <a:r>
              <a:rPr lang="en-US" sz="2000" dirty="0">
                <a:latin typeface="Avenir Book" panose="02000503020000020003" pitchFamily="2" charset="0"/>
              </a:rPr>
              <a:t>Economic growth </a:t>
            </a:r>
          </a:p>
          <a:p>
            <a:r>
              <a:rPr lang="en-US" sz="2000" dirty="0">
                <a:latin typeface="Avenir Book" panose="02000503020000020003" pitchFamily="2" charset="0"/>
              </a:rPr>
              <a:t>Addressing domestic healthcare priorities  </a:t>
            </a:r>
          </a:p>
        </p:txBody>
      </p:sp>
      <p:pic>
        <p:nvPicPr>
          <p:cNvPr id="7" name="Picture 6" descr="A graph showing a number of red bars&#10;&#10;Description automatically generated with medium confidence">
            <a:extLst>
              <a:ext uri="{FF2B5EF4-FFF2-40B4-BE49-F238E27FC236}">
                <a16:creationId xmlns:a16="http://schemas.microsoft.com/office/drawing/2014/main" id="{0876BC91-3525-3947-9DAA-3491C63B10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2938" y="2307950"/>
            <a:ext cx="7758635" cy="3433196"/>
          </a:xfrm>
          <a:prstGeom prst="rect">
            <a:avLst/>
          </a:prstGeom>
        </p:spPr>
      </p:pic>
      <p:pic>
        <p:nvPicPr>
          <p:cNvPr id="8" name="Picture 7" descr="A map of africa with different countries/regions&#10;&#10;Description automatically generated">
            <a:extLst>
              <a:ext uri="{FF2B5EF4-FFF2-40B4-BE49-F238E27FC236}">
                <a16:creationId xmlns:a16="http://schemas.microsoft.com/office/drawing/2014/main" id="{F76BABFC-0D1D-C847-8B6E-8E3E9E46757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426"/>
          <a:stretch/>
        </p:blipFill>
        <p:spPr>
          <a:xfrm>
            <a:off x="8733981" y="3181961"/>
            <a:ext cx="3033011" cy="367603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BBBB8DBA-7FB9-FA4C-A69F-FB35493F8F18}"/>
              </a:ext>
            </a:extLst>
          </p:cNvPr>
          <p:cNvSpPr txBox="1"/>
          <p:nvPr/>
        </p:nvSpPr>
        <p:spPr>
          <a:xfrm>
            <a:off x="10250486" y="6120714"/>
            <a:ext cx="79641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</a:rPr>
              <a:t>            19</a:t>
            </a:r>
          </a:p>
          <a:p>
            <a:pPr algn="ctr"/>
            <a:r>
              <a:rPr lang="en-US" sz="1000" dirty="0">
                <a:solidFill>
                  <a:schemeClr val="bg1"/>
                </a:solidFill>
              </a:rPr>
              <a:t>South </a:t>
            </a:r>
          </a:p>
          <a:p>
            <a:pPr algn="ctr"/>
            <a:r>
              <a:rPr lang="en-US" sz="1000" dirty="0">
                <a:solidFill>
                  <a:schemeClr val="bg1"/>
                </a:solidFill>
              </a:rPr>
              <a:t>Africa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68D3EB0-0C59-2C46-90D5-53510D4D58EE}"/>
              </a:ext>
            </a:extLst>
          </p:cNvPr>
          <p:cNvSpPr txBox="1"/>
          <p:nvPr/>
        </p:nvSpPr>
        <p:spPr>
          <a:xfrm>
            <a:off x="9748859" y="6675538"/>
            <a:ext cx="244009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latin typeface="Avenir Book" panose="02000503020000020003" pitchFamily="2" charset="0"/>
              </a:rPr>
              <a:t>Path, Diagnostic Manufacturing Dashboard, 2022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F366136-6FA7-024A-B65A-EFD502DAC29E}"/>
              </a:ext>
            </a:extLst>
          </p:cNvPr>
          <p:cNvSpPr txBox="1"/>
          <p:nvPr/>
        </p:nvSpPr>
        <p:spPr>
          <a:xfrm>
            <a:off x="4365824" y="6003969"/>
            <a:ext cx="61208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Avenir Book" panose="02000503020000020003" pitchFamily="2" charset="0"/>
              </a:rPr>
              <a:t>Number of Diagnostic Companies with Local Manufacturing </a:t>
            </a:r>
          </a:p>
          <a:p>
            <a:pPr algn="ctr"/>
            <a:r>
              <a:rPr lang="en-US" sz="1400" dirty="0">
                <a:latin typeface="Avenir Book" panose="02000503020000020003" pitchFamily="2" charset="0"/>
              </a:rPr>
              <a:t>&amp; their Disease Focus</a:t>
            </a:r>
          </a:p>
        </p:txBody>
      </p:sp>
    </p:spTree>
    <p:extLst>
      <p:ext uri="{BB962C8B-B14F-4D97-AF65-F5344CB8AC3E}">
        <p14:creationId xmlns:p14="http://schemas.microsoft.com/office/powerpoint/2010/main" val="351122394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B836E550-96B5-8541-ADAF-E7D0087AA83D}"/>
              </a:ext>
            </a:extLst>
          </p:cNvPr>
          <p:cNvSpPr txBox="1">
            <a:spLocks/>
          </p:cNvSpPr>
          <p:nvPr/>
        </p:nvSpPr>
        <p:spPr bwMode="auto">
          <a:xfrm>
            <a:off x="0" y="-367955"/>
            <a:ext cx="11736887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r>
              <a:rPr lang="en-US" altLang="en-US" sz="3600" dirty="0">
                <a:solidFill>
                  <a:srgbClr val="C00000"/>
                </a:solidFill>
                <a:latin typeface="Avenir Book" panose="02000503020000020003" pitchFamily="2" charset="0"/>
                <a:ea typeface="Roboto" panose="02000000000000000000" pitchFamily="2" charset="0"/>
              </a:rPr>
              <a:t>Research overview </a:t>
            </a:r>
            <a:endParaRPr lang="en-US" sz="3600" dirty="0">
              <a:solidFill>
                <a:srgbClr val="C00000"/>
              </a:solidFill>
              <a:latin typeface="Avenir Book" panose="02000503020000020003" pitchFamily="2" charset="0"/>
              <a:ea typeface="Roboto" panose="02000000000000000000" pitchFamily="2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D3E6B54-5409-7A47-B2B9-A77C96292B3B}"/>
              </a:ext>
            </a:extLst>
          </p:cNvPr>
          <p:cNvSpPr txBox="1"/>
          <p:nvPr/>
        </p:nvSpPr>
        <p:spPr>
          <a:xfrm>
            <a:off x="6791689" y="6028832"/>
            <a:ext cx="232690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graphicFrame>
        <p:nvGraphicFramePr>
          <p:cNvPr id="41" name="Table 41">
            <a:extLst>
              <a:ext uri="{FF2B5EF4-FFF2-40B4-BE49-F238E27FC236}">
                <a16:creationId xmlns:a16="http://schemas.microsoft.com/office/drawing/2014/main" id="{76B8A87A-B8F5-B84A-A6BB-73B5DF4C9CE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08685341"/>
              </p:ext>
            </p:extLst>
          </p:nvPr>
        </p:nvGraphicFramePr>
        <p:xfrm>
          <a:off x="455113" y="957608"/>
          <a:ext cx="11446743" cy="57302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457027">
                  <a:extLst>
                    <a:ext uri="{9D8B030D-6E8A-4147-A177-3AD203B41FA5}">
                      <a16:colId xmlns:a16="http://schemas.microsoft.com/office/drawing/2014/main" val="326142006"/>
                    </a:ext>
                  </a:extLst>
                </a:gridCol>
                <a:gridCol w="4222356">
                  <a:extLst>
                    <a:ext uri="{9D8B030D-6E8A-4147-A177-3AD203B41FA5}">
                      <a16:colId xmlns:a16="http://schemas.microsoft.com/office/drawing/2014/main" val="3491029436"/>
                    </a:ext>
                  </a:extLst>
                </a:gridCol>
                <a:gridCol w="3767360">
                  <a:extLst>
                    <a:ext uri="{9D8B030D-6E8A-4147-A177-3AD203B41FA5}">
                      <a16:colId xmlns:a16="http://schemas.microsoft.com/office/drawing/2014/main" val="2309045685"/>
                    </a:ext>
                  </a:extLst>
                </a:gridCol>
              </a:tblGrid>
              <a:tr h="318330"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kern="1200" dirty="0">
                          <a:solidFill>
                            <a:schemeClr val="bg1"/>
                          </a:solidFill>
                          <a:latin typeface="Avenir Book" panose="02000503020000020003" pitchFamily="2" charset="0"/>
                          <a:ea typeface="Roboto" panose="02000000000000000000" pitchFamily="2" charset="0"/>
                          <a:cs typeface="+mn-cs"/>
                        </a:rPr>
                        <a:t>Perspective</a:t>
                      </a:r>
                    </a:p>
                  </a:txBody>
                  <a:tcPr>
                    <a:lnT w="2857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600" b="0" i="0" dirty="0">
                          <a:solidFill>
                            <a:schemeClr val="bg1"/>
                          </a:solidFill>
                          <a:latin typeface="Avenir Book" panose="02000503020000020003" pitchFamily="2" charset="0"/>
                          <a:ea typeface="Roboto" panose="02000000000000000000" pitchFamily="2" charset="0"/>
                        </a:rPr>
                        <a:t>Research Questions </a:t>
                      </a:r>
                    </a:p>
                  </a:txBody>
                  <a:tcPr>
                    <a:lnT w="2857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600" b="0" i="0" dirty="0">
                          <a:solidFill>
                            <a:schemeClr val="bg1"/>
                          </a:solidFill>
                          <a:latin typeface="Avenir Book" panose="02000503020000020003" pitchFamily="2" charset="0"/>
                          <a:ea typeface="Roboto" panose="02000000000000000000" pitchFamily="2" charset="0"/>
                        </a:rPr>
                        <a:t>Methods </a:t>
                      </a:r>
                    </a:p>
                  </a:txBody>
                  <a:tcPr>
                    <a:lnT w="2857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1100366"/>
                  </a:ext>
                </a:extLst>
              </a:tr>
              <a:tr h="1475896">
                <a:tc>
                  <a:txBody>
                    <a:bodyPr/>
                    <a:lstStyle/>
                    <a:p>
                      <a:r>
                        <a:rPr lang="en-US" sz="1600" b="1" i="0" dirty="0">
                          <a:solidFill>
                            <a:srgbClr val="C00000"/>
                          </a:solidFill>
                          <a:latin typeface="Avenir Book" panose="02000503020000020003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Micro</a:t>
                      </a:r>
                    </a:p>
                    <a:p>
                      <a:endParaRPr lang="en-US" sz="1600" b="1" i="0" dirty="0">
                        <a:solidFill>
                          <a:srgbClr val="C00000"/>
                        </a:solidFill>
                        <a:latin typeface="Avenir Book" panose="02000503020000020003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  <a:p>
                      <a:r>
                        <a:rPr lang="en-US" sz="1600" b="0" i="0" dirty="0">
                          <a:latin typeface="Avenir Book" panose="02000503020000020003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Obj1: Individual Preferences</a:t>
                      </a:r>
                    </a:p>
                  </a:txBody>
                  <a:tcPr>
                    <a:lnT w="2857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600" b="0" i="0" kern="1200" dirty="0">
                          <a:solidFill>
                            <a:schemeClr val="tx1"/>
                          </a:solidFill>
                          <a:latin typeface="Avenir Book" panose="02000503020000020003" pitchFamily="2" charset="0"/>
                          <a:ea typeface="Roboto" panose="02000000000000000000" pitchFamily="2" charset="0"/>
                        </a:rPr>
                        <a:t>Preferences for HIV, STI, Measles</a:t>
                      </a:r>
                      <a:r>
                        <a:rPr lang="en-US" sz="1600" b="0" i="0" dirty="0">
                          <a:latin typeface="Avenir Book" panose="02000503020000020003" pitchFamily="2" charset="0"/>
                          <a:ea typeface="Roboto" panose="02000000000000000000" pitchFamily="2" charset="0"/>
                        </a:rPr>
                        <a:t>, Yellow Fever, Dengue and other selected POCTs</a:t>
                      </a:r>
                    </a:p>
                  </a:txBody>
                  <a:tcPr>
                    <a:lnT w="2857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dirty="0">
                          <a:latin typeface="Avenir Book" panose="02000503020000020003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Focus group discussions, in-depth interviews, document reviews, cross-sectional surveys 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0" i="0" dirty="0">
                        <a:latin typeface="Avenir Book" panose="02000503020000020003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dirty="0">
                          <a:latin typeface="Avenir Book" panose="02000503020000020003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Discrete choice experiments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en-US" sz="1600" b="0" i="0" dirty="0">
                        <a:latin typeface="Avenir Book" panose="02000503020000020003" pitchFamily="2" charset="0"/>
                        <a:ea typeface="Roboto" panose="02000000000000000000" pitchFamily="2" charset="0"/>
                      </a:endParaRPr>
                    </a:p>
                  </a:txBody>
                  <a:tcPr>
                    <a:lnT w="2857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54448089"/>
                  </a:ext>
                </a:extLst>
              </a:tr>
              <a:tr h="2170435">
                <a:tc>
                  <a:txBody>
                    <a:bodyPr/>
                    <a:lstStyle/>
                    <a:p>
                      <a:r>
                        <a:rPr lang="en-US" sz="1600" b="1" i="0" dirty="0" err="1">
                          <a:solidFill>
                            <a:srgbClr val="C00000"/>
                          </a:solidFill>
                          <a:latin typeface="Avenir Book" panose="02000503020000020003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Meso</a:t>
                      </a:r>
                      <a:r>
                        <a:rPr lang="en-US" sz="1600" b="0" i="0" dirty="0">
                          <a:latin typeface="Avenir Book" panose="02000503020000020003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</a:t>
                      </a:r>
                    </a:p>
                    <a:p>
                      <a:endParaRPr lang="en-US" sz="1600" b="0" i="0" dirty="0">
                        <a:latin typeface="Avenir Book" panose="02000503020000020003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  <a:p>
                      <a:r>
                        <a:rPr lang="en-US" sz="1600" b="0" i="0" kern="1200" dirty="0">
                          <a:solidFill>
                            <a:schemeClr val="tx1"/>
                          </a:solidFill>
                          <a:latin typeface="Avenir Book" panose="02000503020000020003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Obj2. Decision criteria &amp; priority setting</a:t>
                      </a:r>
                    </a:p>
                    <a:p>
                      <a:endParaRPr lang="en-US" sz="1600" b="0" i="0" kern="1200" dirty="0">
                        <a:solidFill>
                          <a:schemeClr val="tx1"/>
                        </a:solidFill>
                        <a:latin typeface="Avenir Book" panose="02000503020000020003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  <a:p>
                      <a:r>
                        <a:rPr lang="en-US" sz="1600" b="0" i="0" kern="1200" dirty="0">
                          <a:solidFill>
                            <a:schemeClr val="tx1"/>
                          </a:solidFill>
                          <a:latin typeface="Avenir Book" panose="02000503020000020003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Ob3: Availability &amp; use of POCT</a:t>
                      </a:r>
                    </a:p>
                    <a:p>
                      <a:endParaRPr lang="en-US" sz="1600" b="0" i="0" kern="1200" dirty="0">
                        <a:solidFill>
                          <a:schemeClr val="tx1"/>
                        </a:solidFill>
                        <a:latin typeface="Avenir Book" panose="02000503020000020003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  <a:p>
                      <a:r>
                        <a:rPr lang="en-US" sz="1600" b="0" i="0" kern="1200" dirty="0">
                          <a:solidFill>
                            <a:schemeClr val="tx1"/>
                          </a:solidFill>
                          <a:latin typeface="Avenir Book" panose="02000503020000020003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Obj4: Economic &amp; Impact Evaluations </a:t>
                      </a:r>
                    </a:p>
                  </a:txBody>
                  <a:tcPr>
                    <a:lnT w="2857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b="0" i="0" dirty="0">
                          <a:latin typeface="Avenir Book" panose="02000503020000020003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Private sector role in delivery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US" sz="1600" b="0" i="0" dirty="0">
                        <a:latin typeface="Avenir Book" panose="02000503020000020003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b="0" i="0" dirty="0">
                          <a:latin typeface="Avenir Book" panose="02000503020000020003" pitchFamily="2" charset="0"/>
                          <a:ea typeface="Roboto" panose="02000000000000000000" pitchFamily="2" charset="0"/>
                        </a:rPr>
                        <a:t>Pilot study: cancer screening and HIV &amp; STI POCTs – towards a National roll out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US" sz="1600" b="0" i="0" dirty="0">
                        <a:latin typeface="Avenir Book" panose="02000503020000020003" pitchFamily="2" charset="0"/>
                        <a:ea typeface="Roboto" panose="02000000000000000000" pitchFamily="2" charset="0"/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b="0" i="0" dirty="0">
                          <a:latin typeface="Avenir Book" panose="02000503020000020003" pitchFamily="2" charset="0"/>
                          <a:ea typeface="Roboto" panose="02000000000000000000" pitchFamily="2" charset="0"/>
                        </a:rPr>
                        <a:t>Cost Effectiveness of POCTs </a:t>
                      </a:r>
                    </a:p>
                  </a:txBody>
                  <a:tcPr>
                    <a:lnT w="2857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600" b="0" i="0" kern="1200" dirty="0">
                          <a:solidFill>
                            <a:schemeClr val="tx1"/>
                          </a:solidFill>
                          <a:latin typeface="Avenir Book" panose="02000503020000020003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Facility surveys, in-depth interviews, document reviews</a:t>
                      </a:r>
                    </a:p>
                    <a:p>
                      <a:pPr marL="0" algn="l" defTabSz="914400" rtl="0" eaLnBrk="1" latinLnBrk="0" hangingPunct="1"/>
                      <a:endParaRPr lang="en-US" sz="1600" b="0" i="0" kern="1200" dirty="0">
                        <a:solidFill>
                          <a:schemeClr val="tx1"/>
                        </a:solidFill>
                        <a:latin typeface="Avenir Book" panose="02000503020000020003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  <a:p>
                      <a:pPr marL="0" algn="l" defTabSz="914400" rtl="0" eaLnBrk="1" latinLnBrk="0" hangingPunct="1"/>
                      <a:r>
                        <a:rPr lang="en-US" sz="1600" b="0" i="0" kern="1200" dirty="0">
                          <a:solidFill>
                            <a:schemeClr val="tx1"/>
                          </a:solidFill>
                          <a:latin typeface="Avenir Book" panose="02000503020000020003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Thematic/content analysis, CEA, Impact evaluation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US" sz="1600" b="0" i="0" dirty="0">
                        <a:latin typeface="Avenir Book" panose="02000503020000020003" pitchFamily="2" charset="0"/>
                        <a:ea typeface="Roboto" panose="02000000000000000000" pitchFamily="2" charset="0"/>
                      </a:endParaRPr>
                    </a:p>
                  </a:txBody>
                  <a:tcPr>
                    <a:lnT w="2857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53477326"/>
                  </a:ext>
                </a:extLst>
              </a:tr>
              <a:tr h="1475896">
                <a:tc>
                  <a:txBody>
                    <a:bodyPr/>
                    <a:lstStyle/>
                    <a:p>
                      <a:r>
                        <a:rPr lang="en-US" sz="1600" b="1" i="0" kern="1200" dirty="0">
                          <a:solidFill>
                            <a:srgbClr val="C00000"/>
                          </a:solidFill>
                          <a:latin typeface="Avenir Book" panose="02000503020000020003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Macro</a:t>
                      </a:r>
                      <a:r>
                        <a:rPr lang="en-US" sz="1600" b="0" i="0" dirty="0">
                          <a:latin typeface="Avenir Book" panose="02000503020000020003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</a:t>
                      </a:r>
                    </a:p>
                    <a:p>
                      <a:endParaRPr lang="en-US" sz="1600" b="0" i="0" dirty="0">
                        <a:latin typeface="Avenir Book" panose="02000503020000020003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  <a:p>
                      <a:pPr marL="0" algn="l" defTabSz="914400" rtl="0" eaLnBrk="1" latinLnBrk="0" hangingPunct="1"/>
                      <a:r>
                        <a:rPr lang="en-US" sz="1600" b="0" i="0" kern="1200" dirty="0">
                          <a:solidFill>
                            <a:schemeClr val="tx1"/>
                          </a:solidFill>
                          <a:latin typeface="Avenir Book" panose="02000503020000020003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Obj5: COVID-19 as a catalyst for change</a:t>
                      </a:r>
                    </a:p>
                    <a:p>
                      <a:pPr marL="0" algn="l" defTabSz="914400" rtl="0" eaLnBrk="1" latinLnBrk="0" hangingPunct="1"/>
                      <a:endParaRPr lang="en-US" sz="1600" b="0" i="0" kern="1200" dirty="0">
                        <a:solidFill>
                          <a:schemeClr val="tx1"/>
                        </a:solidFill>
                        <a:latin typeface="Avenir Book" panose="02000503020000020003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  <a:p>
                      <a:pPr marL="0" algn="l" defTabSz="914400" rtl="0" eaLnBrk="1" latinLnBrk="0" hangingPunct="1"/>
                      <a:r>
                        <a:rPr lang="en-US" sz="1600" b="0" i="0" kern="1200" dirty="0">
                          <a:solidFill>
                            <a:schemeClr val="tx1"/>
                          </a:solidFill>
                          <a:latin typeface="Avenir Book" panose="02000503020000020003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Obj6: Investment Cases </a:t>
                      </a:r>
                    </a:p>
                  </a:txBody>
                  <a:tcPr>
                    <a:lnT w="2857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b="0" i="0" dirty="0">
                          <a:latin typeface="Avenir Book" panose="02000503020000020003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Investment case - investing in future domestic manufacturing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US" sz="1600" b="0" i="0" dirty="0">
                        <a:latin typeface="Avenir Book" panose="02000503020000020003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b="0" i="0" dirty="0">
                          <a:latin typeface="Avenir Book" panose="02000503020000020003" pitchFamily="2" charset="0"/>
                          <a:ea typeface="Roboto" panose="02000000000000000000" pitchFamily="2" charset="0"/>
                        </a:rPr>
                        <a:t>Modelling health and economic benefits of national roll out of POCTs</a:t>
                      </a:r>
                    </a:p>
                  </a:txBody>
                  <a:tcPr>
                    <a:lnT w="2857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i="0" dirty="0">
                          <a:latin typeface="Avenir Book" panose="02000503020000020003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In-depth interviews, document review, disease modelling </a:t>
                      </a:r>
                    </a:p>
                    <a:p>
                      <a:endParaRPr lang="en-US" sz="1600" b="0" i="0" dirty="0">
                        <a:latin typeface="Avenir Book" panose="02000503020000020003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  <a:p>
                      <a:r>
                        <a:rPr lang="en-US" sz="1600" b="0" i="0" dirty="0">
                          <a:latin typeface="Avenir Book" panose="02000503020000020003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Market analysis, case studies, network analysis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US" sz="1600" b="0" i="0" dirty="0">
                        <a:latin typeface="Avenir Book" panose="02000503020000020003" pitchFamily="2" charset="0"/>
                        <a:ea typeface="Roboto" panose="02000000000000000000" pitchFamily="2" charset="0"/>
                      </a:endParaRPr>
                    </a:p>
                  </a:txBody>
                  <a:tcPr>
                    <a:lnT w="2857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4440164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8691546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5E323C-1590-80B5-79C8-526BAE5AD1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9013" y="2955419"/>
            <a:ext cx="11188931" cy="947161"/>
          </a:xfrm>
          <a:solidFill>
            <a:srgbClr val="C00000"/>
          </a:solidFill>
        </p:spPr>
        <p:txBody>
          <a:bodyPr>
            <a:normAutofit/>
          </a:bodyPr>
          <a:lstStyle/>
          <a:p>
            <a:r>
              <a:rPr lang="en-GB" sz="5200" b="1" dirty="0">
                <a:solidFill>
                  <a:schemeClr val="bg1"/>
                </a:solidFill>
                <a:latin typeface="Avenir Book" panose="02000503020000020003" pitchFamily="2" charset="0"/>
                <a:cs typeface="Arial" panose="020B0604020202020204" pitchFamily="34" charset="0"/>
              </a:rPr>
              <a:t>Thank you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FF35E2AD-C64B-BD27-0BC9-294A47EE7720}"/>
              </a:ext>
            </a:extLst>
          </p:cNvPr>
          <p:cNvSpPr txBox="1">
            <a:spLocks/>
          </p:cNvSpPr>
          <p:nvPr/>
        </p:nvSpPr>
        <p:spPr>
          <a:xfrm>
            <a:off x="1206702" y="4582194"/>
            <a:ext cx="9778595" cy="1251081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3200" dirty="0" err="1">
                <a:latin typeface="Avenir Book" panose="02000503020000020003" pitchFamily="2" charset="0"/>
                <a:cs typeface="Arial" panose="020B0604020202020204" pitchFamily="34" charset="0"/>
              </a:rPr>
              <a:t>l.conteh@lse.ac.uk</a:t>
            </a:r>
            <a:endParaRPr lang="en-GB" dirty="0">
              <a:latin typeface="Avenir Book" panose="02000503020000020003" pitchFamily="2" charset="0"/>
              <a:cs typeface="Arial" panose="020B060402020202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8EE82EE-0EDB-5101-CD6D-2BE6FBC30D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6274" y="5833275"/>
            <a:ext cx="707234" cy="70723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63CB8BB-AA50-7B5A-1F70-E0768E6CAF0F}"/>
              </a:ext>
            </a:extLst>
          </p:cNvPr>
          <p:cNvSpPr txBox="1"/>
          <p:nvPr/>
        </p:nvSpPr>
        <p:spPr>
          <a:xfrm>
            <a:off x="9598020" y="6530906"/>
            <a:ext cx="25939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venir Book" panose="02000503020000020003" pitchFamily="2" charset="0"/>
              </a:rPr>
              <a:t>Grant number 317468/Z/24/Z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735BC51-B67B-124D-919E-E4E9018B3AF2}"/>
              </a:ext>
            </a:extLst>
          </p:cNvPr>
          <p:cNvSpPr txBox="1"/>
          <p:nvPr/>
        </p:nvSpPr>
        <p:spPr>
          <a:xfrm>
            <a:off x="4943061" y="646706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0EF0E7F-A673-0C31-52B2-3754674AEA01}"/>
              </a:ext>
            </a:extLst>
          </p:cNvPr>
          <p:cNvGrpSpPr/>
          <p:nvPr/>
        </p:nvGrpSpPr>
        <p:grpSpPr>
          <a:xfrm>
            <a:off x="387926" y="5922062"/>
            <a:ext cx="7262429" cy="652169"/>
            <a:chOff x="1868737" y="4996440"/>
            <a:chExt cx="8013480" cy="633095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86CEAB2D-96A1-2957-20E2-A38A429A58D9}"/>
                </a:ext>
              </a:extLst>
            </p:cNvPr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1868737" y="5009485"/>
              <a:ext cx="1798320" cy="609600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8AF10014-4545-10BE-4AC3-BBBDA3E3B670}"/>
                </a:ext>
              </a:extLst>
            </p:cNvPr>
            <p:cNvPicPr/>
            <p:nvPr/>
          </p:nvPicPr>
          <p:blipFill>
            <a:blip r:embed="rId5"/>
            <a:stretch>
              <a:fillRect/>
            </a:stretch>
          </p:blipFill>
          <p:spPr>
            <a:xfrm>
              <a:off x="4055146" y="5091690"/>
              <a:ext cx="1830070" cy="477520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410B8DA9-90D3-A439-D1B3-3D6884CD3E59}"/>
                </a:ext>
              </a:extLst>
            </p:cNvPr>
            <p:cNvPicPr/>
            <p:nvPr/>
          </p:nvPicPr>
          <p:blipFill>
            <a:blip r:embed="rId6"/>
            <a:stretch>
              <a:fillRect/>
            </a:stretch>
          </p:blipFill>
          <p:spPr>
            <a:xfrm>
              <a:off x="8800177" y="4996440"/>
              <a:ext cx="1082040" cy="53594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FF33A928-4F8C-D34D-AE8C-8233FB6BFFAF}"/>
                </a:ext>
              </a:extLst>
            </p:cNvPr>
            <p:cNvPicPr/>
            <p:nvPr/>
          </p:nvPicPr>
          <p:blipFill>
            <a:blip r:embed="rId7"/>
            <a:stretch>
              <a:fillRect/>
            </a:stretch>
          </p:blipFill>
          <p:spPr>
            <a:xfrm>
              <a:off x="7785344" y="5031365"/>
              <a:ext cx="626745" cy="598170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11176318-2166-F83D-A0BF-A33FB427FA4D}"/>
                </a:ext>
              </a:extLst>
            </p:cNvPr>
            <p:cNvPicPr/>
            <p:nvPr/>
          </p:nvPicPr>
          <p:blipFill>
            <a:blip r:embed="rId8"/>
            <a:stretch>
              <a:fillRect/>
            </a:stretch>
          </p:blipFill>
          <p:spPr>
            <a:xfrm>
              <a:off x="6273305" y="5125345"/>
              <a:ext cx="1123950" cy="278130"/>
            </a:xfrm>
            <a:prstGeom prst="rect">
              <a:avLst/>
            </a:prstGeom>
          </p:spPr>
        </p:pic>
      </p:grpSp>
      <p:pic>
        <p:nvPicPr>
          <p:cNvPr id="12" name="Picture 1">
            <a:extLst>
              <a:ext uri="{FF2B5EF4-FFF2-40B4-BE49-F238E27FC236}">
                <a16:creationId xmlns:a16="http://schemas.microsoft.com/office/drawing/2014/main" id="{98EF4237-E039-D298-51C5-4EF64F8B8D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1543" y="205207"/>
            <a:ext cx="1915713" cy="961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E22FDAE-1CBF-C93B-60D8-A2657082A01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526178" y="126633"/>
            <a:ext cx="1215754" cy="1119046"/>
          </a:xfrm>
          <a:prstGeom prst="rect">
            <a:avLst/>
          </a:prstGeom>
        </p:spPr>
      </p:pic>
      <p:pic>
        <p:nvPicPr>
          <p:cNvPr id="14" name="Picture 7" descr="Institut Pasteur de Dakar 添加了 ...">
            <a:hlinkClick r:id="rId11"/>
            <a:extLst>
              <a:ext uri="{FF2B5EF4-FFF2-40B4-BE49-F238E27FC236}">
                <a16:creationId xmlns:a16="http://schemas.microsoft.com/office/drawing/2014/main" id="{03494FA6-F37F-E78D-C6E1-B2C78B7D15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50854" y="-218389"/>
            <a:ext cx="1543050" cy="1543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3" descr="Liselo Labs – African NBIC Research and ...">
            <a:hlinkClick r:id="rId13"/>
            <a:extLst>
              <a:ext uri="{FF2B5EF4-FFF2-40B4-BE49-F238E27FC236}">
                <a16:creationId xmlns:a16="http://schemas.microsoft.com/office/drawing/2014/main" id="{03298D1B-A5AB-28A9-A8F1-024A77CF21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50356" y="244356"/>
            <a:ext cx="1378813" cy="691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5" descr="National University of Lesotho">
            <a:hlinkClick r:id="rId15"/>
            <a:extLst>
              <a:ext uri="{FF2B5EF4-FFF2-40B4-BE49-F238E27FC236}">
                <a16:creationId xmlns:a16="http://schemas.microsoft.com/office/drawing/2014/main" id="{A83E97C4-51D3-DA53-5347-A470BD267B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75163" y="-209664"/>
            <a:ext cx="1543051" cy="1543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 descr="A blue square with yellow stars and a red square with a person in the middle&#10;&#10;Description automatically generated">
            <a:extLst>
              <a:ext uri="{FF2B5EF4-FFF2-40B4-BE49-F238E27FC236}">
                <a16:creationId xmlns:a16="http://schemas.microsoft.com/office/drawing/2014/main" id="{28E7E077-8372-18C0-D1BE-76F9E3FB130C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279012" y="84298"/>
            <a:ext cx="1926870" cy="970789"/>
          </a:xfrm>
          <a:prstGeom prst="rect">
            <a:avLst/>
          </a:prstGeom>
        </p:spPr>
      </p:pic>
      <p:pic>
        <p:nvPicPr>
          <p:cNvPr id="19" name="Picture 18" descr="A red circle with spirals and spirals&#10;&#10;Description automatically generated">
            <a:extLst>
              <a:ext uri="{FF2B5EF4-FFF2-40B4-BE49-F238E27FC236}">
                <a16:creationId xmlns:a16="http://schemas.microsoft.com/office/drawing/2014/main" id="{C705CE18-1971-45AA-A76F-4E5782AF1E19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345019" y="114707"/>
            <a:ext cx="545437" cy="1090874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55440020-F5E0-7F03-14AD-310627B47954}"/>
              </a:ext>
            </a:extLst>
          </p:cNvPr>
          <p:cNvSpPr txBox="1"/>
          <p:nvPr/>
        </p:nvSpPr>
        <p:spPr>
          <a:xfrm>
            <a:off x="3402925" y="2346489"/>
            <a:ext cx="9873673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>
                <a:latin typeface="Avenir Book"/>
              </a:rPr>
              <a:t>Special thanks to Dr Bryony Simmons &amp; Dr Elisa </a:t>
            </a:r>
            <a:r>
              <a:rPr lang="en-US" err="1">
                <a:latin typeface="Avenir Book"/>
              </a:rPr>
              <a:t>Sicuri</a:t>
            </a:r>
            <a:r>
              <a:rPr lang="en-US">
                <a:latin typeface="Avenir Book"/>
              </a:rPr>
              <a:t> </a:t>
            </a:r>
          </a:p>
        </p:txBody>
      </p:sp>
      <p:pic>
        <p:nvPicPr>
          <p:cNvPr id="22" name="Picture 21" descr="A logo with a person in the middle&#10;&#10;Description automatically generated">
            <a:extLst>
              <a:ext uri="{FF2B5EF4-FFF2-40B4-BE49-F238E27FC236}">
                <a16:creationId xmlns:a16="http://schemas.microsoft.com/office/drawing/2014/main" id="{95228B26-1B6F-BB50-3F47-7B11A182423B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991525" y="5718301"/>
            <a:ext cx="2260600" cy="6731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1C828D42-04E4-DB17-ED24-3C8EDDDBF937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98380" y="1486752"/>
            <a:ext cx="904433" cy="859737"/>
          </a:xfrm>
          <a:prstGeom prst="rect">
            <a:avLst/>
          </a:prstGeom>
        </p:spPr>
      </p:pic>
      <p:pic>
        <p:nvPicPr>
          <p:cNvPr id="24" name="Picture 4">
            <a:extLst>
              <a:ext uri="{FF2B5EF4-FFF2-40B4-BE49-F238E27FC236}">
                <a16:creationId xmlns:a16="http://schemas.microsoft.com/office/drawing/2014/main" id="{8636F360-F91C-F3E0-319E-FCABB08E42F8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5048" y="1562621"/>
            <a:ext cx="1016920" cy="586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F2FCDF7-8E05-73FE-AC54-D5C4868A236B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0879847" y="4479830"/>
            <a:ext cx="930344" cy="875618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72CAA131-1C3E-3CA0-23F9-AC2BB2A6C537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 flipV="1">
            <a:off x="268047" y="4316978"/>
            <a:ext cx="920887" cy="961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30424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88A6A3-ED76-064C-ADF8-2566D171D2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4435" y="1690688"/>
            <a:ext cx="11403106" cy="4486275"/>
          </a:xfrm>
          <a:ln>
            <a:noFill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/>
          <a:lstStyle/>
          <a:p>
            <a:pPr marL="0" indent="0">
              <a:buNone/>
            </a:pPr>
            <a:endParaRPr lang="en-GB" sz="2200" dirty="0"/>
          </a:p>
          <a:p>
            <a:pPr marL="0" indent="0" algn="ctr">
              <a:buNone/>
            </a:pPr>
            <a:r>
              <a:rPr lang="en-US" sz="3600" dirty="0">
                <a:solidFill>
                  <a:srgbClr val="C00000"/>
                </a:solidFill>
                <a:latin typeface="Avenir Book" panose="02000503020000020003" pitchFamily="2" charset="0"/>
              </a:rPr>
              <a:t>The need for </a:t>
            </a:r>
            <a:r>
              <a:rPr lang="en-US" sz="3600" b="1" dirty="0">
                <a:solidFill>
                  <a:srgbClr val="C00000"/>
                </a:solidFill>
                <a:latin typeface="Avenir Book" panose="02000503020000020003" pitchFamily="2" charset="0"/>
              </a:rPr>
              <a:t>comprehensive economic evidence </a:t>
            </a:r>
          </a:p>
          <a:p>
            <a:pPr marL="0" indent="0" algn="ctr">
              <a:buNone/>
            </a:pPr>
            <a:r>
              <a:rPr lang="en-US" sz="3600" dirty="0">
                <a:solidFill>
                  <a:srgbClr val="C00000"/>
                </a:solidFill>
                <a:latin typeface="Avenir Book" panose="02000503020000020003" pitchFamily="2" charset="0"/>
              </a:rPr>
              <a:t>on the impact of POCTs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1493DAA-8033-3A49-A2E7-5B186964F8E4}"/>
              </a:ext>
            </a:extLst>
          </p:cNvPr>
          <p:cNvSpPr txBox="1"/>
          <p:nvPr/>
        </p:nvSpPr>
        <p:spPr>
          <a:xfrm>
            <a:off x="1225159" y="4379814"/>
            <a:ext cx="278621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GB" sz="2400" b="1" dirty="0">
                <a:latin typeface="Avenir Book" panose="02000503020000020003" pitchFamily="2" charset="0"/>
                <a:ea typeface="Roboto" panose="02000000000000000000" pitchFamily="2" charset="0"/>
              </a:rPr>
              <a:t>Microeconomic</a:t>
            </a:r>
          </a:p>
          <a:p>
            <a:pPr lvl="0" algn="ctr"/>
            <a:r>
              <a:rPr lang="en-GB" sz="1600" dirty="0">
                <a:latin typeface="Avenir Book" panose="02000503020000020003" pitchFamily="2" charset="0"/>
                <a:ea typeface="Roboto" panose="02000000000000000000" pitchFamily="2" charset="0"/>
              </a:rPr>
              <a:t>individuals  </a:t>
            </a:r>
          </a:p>
          <a:p>
            <a:pPr lvl="0" algn="ctr"/>
            <a:r>
              <a:rPr lang="en-GB" sz="1600" dirty="0">
                <a:latin typeface="Avenir Book" panose="02000503020000020003" pitchFamily="2" charset="0"/>
                <a:ea typeface="Roboto" panose="02000000000000000000" pitchFamily="2" charset="0"/>
              </a:rPr>
              <a:t>and health facilities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B4F93C6-484B-284F-B8E8-1647BBB94300}"/>
              </a:ext>
            </a:extLst>
          </p:cNvPr>
          <p:cNvSpPr txBox="1"/>
          <p:nvPr/>
        </p:nvSpPr>
        <p:spPr>
          <a:xfrm>
            <a:off x="4739793" y="4379814"/>
            <a:ext cx="2529859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400" b="1" dirty="0" err="1">
                <a:latin typeface="Avenir Book" panose="02000503020000020003" pitchFamily="2" charset="0"/>
                <a:ea typeface="Roboto" panose="02000000000000000000" pitchFamily="2" charset="0"/>
              </a:rPr>
              <a:t>Mesoeconomic</a:t>
            </a:r>
            <a:endParaRPr lang="en-GB" sz="2400" b="1" dirty="0">
              <a:latin typeface="Avenir Book" panose="02000503020000020003" pitchFamily="2" charset="0"/>
              <a:ea typeface="Roboto" panose="02000000000000000000" pitchFamily="2" charset="0"/>
            </a:endParaRPr>
          </a:p>
          <a:p>
            <a:pPr algn="ctr"/>
            <a:r>
              <a:rPr lang="en-GB" sz="1600" dirty="0">
                <a:latin typeface="Avenir Book" panose="02000503020000020003" pitchFamily="2" charset="0"/>
                <a:ea typeface="Roboto" panose="02000000000000000000" pitchFamily="2" charset="0"/>
              </a:rPr>
              <a:t>national and community </a:t>
            </a:r>
          </a:p>
          <a:p>
            <a:pPr algn="ctr"/>
            <a:r>
              <a:rPr lang="en-GB" sz="1600" dirty="0">
                <a:latin typeface="Avenir Book" panose="02000503020000020003" pitchFamily="2" charset="0"/>
                <a:ea typeface="Roboto" panose="02000000000000000000" pitchFamily="2" charset="0"/>
              </a:rPr>
              <a:t>level health system</a:t>
            </a:r>
          </a:p>
          <a:p>
            <a:pPr lvl="0" algn="ctr"/>
            <a:endParaRPr lang="en-GB" sz="1200" i="1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0C36C16-658C-3C48-AD7E-B1242F547B80}"/>
              </a:ext>
            </a:extLst>
          </p:cNvPr>
          <p:cNvSpPr txBox="1"/>
          <p:nvPr/>
        </p:nvSpPr>
        <p:spPr>
          <a:xfrm>
            <a:off x="8365278" y="4430737"/>
            <a:ext cx="2466637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/>
            <a:r>
              <a:rPr lang="en-GB" sz="2400" b="1" dirty="0">
                <a:latin typeface="Avenir Book" panose="02000503020000020003" pitchFamily="2" charset="0"/>
                <a:ea typeface="Roboto" panose="02000000000000000000" pitchFamily="2" charset="0"/>
              </a:rPr>
              <a:t>Macroeconomic</a:t>
            </a:r>
          </a:p>
          <a:p>
            <a:pPr lvl="0" algn="ctr"/>
            <a:r>
              <a:rPr lang="en-GB" sz="1600" dirty="0">
                <a:latin typeface="Avenir Book" panose="02000503020000020003" pitchFamily="2" charset="0"/>
                <a:ea typeface="Roboto" panose="02000000000000000000" pitchFamily="2" charset="0"/>
              </a:rPr>
              <a:t>national impact beyond</a:t>
            </a:r>
          </a:p>
          <a:p>
            <a:pPr lvl="0" algn="ctr"/>
            <a:r>
              <a:rPr lang="en-GB" sz="1600" dirty="0">
                <a:latin typeface="Avenir Book" panose="02000503020000020003" pitchFamily="2" charset="0"/>
                <a:ea typeface="Roboto" panose="02000000000000000000" pitchFamily="2" charset="0"/>
              </a:rPr>
              <a:t>the health sector</a:t>
            </a:r>
          </a:p>
          <a:p>
            <a:pPr lvl="0" algn="ctr"/>
            <a:endParaRPr lang="en-GB" sz="1200" i="1" dirty="0">
              <a:latin typeface="Avenir Book" panose="02000503020000020003" pitchFamily="2" charset="0"/>
              <a:ea typeface="Roboto" panose="02000000000000000000" pitchFamily="2" charset="0"/>
            </a:endParaRP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C8D7D78F-3C73-CC44-B299-BA7DF993B89C}"/>
              </a:ext>
            </a:extLst>
          </p:cNvPr>
          <p:cNvCxnSpPr>
            <a:cxnSpLocks/>
          </p:cNvCxnSpPr>
          <p:nvPr/>
        </p:nvCxnSpPr>
        <p:spPr>
          <a:xfrm>
            <a:off x="3838385" y="4907790"/>
            <a:ext cx="741275" cy="0"/>
          </a:xfrm>
          <a:prstGeom prst="straightConnector1">
            <a:avLst/>
          </a:prstGeom>
          <a:ln>
            <a:solidFill>
              <a:srgbClr val="C00000"/>
            </a:solidFill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7F1CD822-6FD7-F544-8A8D-3FEFDF3D4388}"/>
              </a:ext>
            </a:extLst>
          </p:cNvPr>
          <p:cNvCxnSpPr>
            <a:cxnSpLocks/>
          </p:cNvCxnSpPr>
          <p:nvPr/>
        </p:nvCxnSpPr>
        <p:spPr>
          <a:xfrm>
            <a:off x="7439472" y="4907790"/>
            <a:ext cx="741275" cy="0"/>
          </a:xfrm>
          <a:prstGeom prst="straightConnector1">
            <a:avLst/>
          </a:prstGeom>
          <a:ln>
            <a:solidFill>
              <a:srgbClr val="C00000"/>
            </a:solidFill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5D42DB8B-8DAE-CA41-8251-17388CFBBCDC}"/>
              </a:ext>
            </a:extLst>
          </p:cNvPr>
          <p:cNvCxnSpPr>
            <a:cxnSpLocks/>
          </p:cNvCxnSpPr>
          <p:nvPr/>
        </p:nvCxnSpPr>
        <p:spPr>
          <a:xfrm flipV="1">
            <a:off x="11448745" y="3699164"/>
            <a:ext cx="0" cy="1208626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9F989B0C-65B8-7A4F-9054-3596994BDFEA}"/>
              </a:ext>
            </a:extLst>
          </p:cNvPr>
          <p:cNvCxnSpPr>
            <a:cxnSpLocks/>
          </p:cNvCxnSpPr>
          <p:nvPr/>
        </p:nvCxnSpPr>
        <p:spPr>
          <a:xfrm flipH="1">
            <a:off x="837792" y="3699164"/>
            <a:ext cx="10610953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64D51E6C-43F5-2347-9A26-42106EC4102F}"/>
              </a:ext>
            </a:extLst>
          </p:cNvPr>
          <p:cNvCxnSpPr>
            <a:cxnSpLocks/>
          </p:cNvCxnSpPr>
          <p:nvPr/>
        </p:nvCxnSpPr>
        <p:spPr>
          <a:xfrm flipV="1">
            <a:off x="858166" y="3699164"/>
            <a:ext cx="0" cy="1211191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992EDE1A-CCC8-A14C-B6ED-66C7BF754008}"/>
              </a:ext>
            </a:extLst>
          </p:cNvPr>
          <p:cNvCxnSpPr>
            <a:cxnSpLocks/>
          </p:cNvCxnSpPr>
          <p:nvPr/>
        </p:nvCxnSpPr>
        <p:spPr>
          <a:xfrm flipH="1">
            <a:off x="10831915" y="4907790"/>
            <a:ext cx="616830" cy="0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5AC48CD9-3331-3641-BC47-D8E1CF31F2C2}"/>
              </a:ext>
            </a:extLst>
          </p:cNvPr>
          <p:cNvCxnSpPr>
            <a:cxnSpLocks/>
          </p:cNvCxnSpPr>
          <p:nvPr/>
        </p:nvCxnSpPr>
        <p:spPr>
          <a:xfrm>
            <a:off x="858166" y="4907791"/>
            <a:ext cx="445082" cy="0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4BE98BC3-5F53-25A4-C01E-6063614FF8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 flipV="1">
            <a:off x="8912017" y="5735310"/>
            <a:ext cx="1919898" cy="104282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17F24CE-D82E-1571-210E-5D01033DC5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 flipV="1">
            <a:off x="5044773" y="228964"/>
            <a:ext cx="1919898" cy="992402"/>
          </a:xfrm>
          <a:prstGeom prst="rect">
            <a:avLst/>
          </a:prstGeom>
        </p:spPr>
      </p:pic>
      <p:pic>
        <p:nvPicPr>
          <p:cNvPr id="18" name="Picture 17" descr="A person using a blood sugar test&#10;&#10;Description automatically generated">
            <a:extLst>
              <a:ext uri="{FF2B5EF4-FFF2-40B4-BE49-F238E27FC236}">
                <a16:creationId xmlns:a16="http://schemas.microsoft.com/office/drawing/2014/main" id="{50CA07FA-B72B-6AF2-C669-96BB262F519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 flipV="1">
            <a:off x="1506791" y="5735310"/>
            <a:ext cx="1919898" cy="992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2612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cx4="http://schemas.microsoft.com/office/drawing/2016/5/10/chartex">
        <mc:Choice Requires="cx4">
          <p:graphicFrame>
            <p:nvGraphicFramePr>
              <p:cNvPr id="4" name="Chart 3">
                <a:extLst>
                  <a:ext uri="{FF2B5EF4-FFF2-40B4-BE49-F238E27FC236}">
                    <a16:creationId xmlns:a16="http://schemas.microsoft.com/office/drawing/2014/main" id="{8D8B02C1-1FA5-409D-7561-B5F1BF18B7F4}"/>
                  </a:ext>
                </a:extLst>
              </p:cNvPr>
              <p:cNvGraphicFramePr/>
              <p:nvPr/>
            </p:nvGraphicFramePr>
            <p:xfrm>
              <a:off x="2912556" y="1427320"/>
              <a:ext cx="5908712" cy="5659280"/>
            </p:xfrm>
            <a:graphic>
              <a:graphicData uri="http://schemas.microsoft.com/office/drawing/2014/chartex">
                <cx:chart xmlns:cx="http://schemas.microsoft.com/office/drawing/2014/chartex" xmlns:r="http://schemas.openxmlformats.org/officeDocument/2006/relationships" r:id="rId3"/>
              </a:graphicData>
            </a:graphic>
          </p:graphicFrame>
        </mc:Choice>
        <mc:Fallback xmlns="">
          <p:pic>
            <p:nvPicPr>
              <p:cNvPr id="4" name="Chart 3">
                <a:extLst>
                  <a:ext uri="{FF2B5EF4-FFF2-40B4-BE49-F238E27FC236}">
                    <a16:creationId xmlns:a16="http://schemas.microsoft.com/office/drawing/2014/main" id="{8D8B02C1-1FA5-409D-7561-B5F1BF18B7F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912556" y="1427320"/>
                <a:ext cx="5908712" cy="5659280"/>
              </a:xfrm>
              <a:prstGeom prst="rect">
                <a:avLst/>
              </a:prstGeom>
            </p:spPr>
          </p:pic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0AC7B2B8-EC0C-A042-8302-4A94DDE9A1D7}"/>
              </a:ext>
            </a:extLst>
          </p:cNvPr>
          <p:cNvSpPr txBox="1"/>
          <p:nvPr/>
        </p:nvSpPr>
        <p:spPr>
          <a:xfrm>
            <a:off x="2498465" y="1408685"/>
            <a:ext cx="13185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>
                <a:latin typeface="Avenir Book" panose="02000503020000020003" pitchFamily="2" charset="0"/>
              </a:rPr>
              <a:t>Institute Pasteur de Dakar (IPD), </a:t>
            </a:r>
          </a:p>
          <a:p>
            <a:r>
              <a:rPr lang="en-US" sz="1200">
                <a:latin typeface="Avenir Book" panose="02000503020000020003" pitchFamily="2" charset="0"/>
              </a:rPr>
              <a:t>&amp; DIATROPIX, Senegal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B836E550-96B5-8541-ADAF-E7D0087AA83D}"/>
              </a:ext>
            </a:extLst>
          </p:cNvPr>
          <p:cNvSpPr txBox="1">
            <a:spLocks/>
          </p:cNvSpPr>
          <p:nvPr/>
        </p:nvSpPr>
        <p:spPr bwMode="auto">
          <a:xfrm>
            <a:off x="144970" y="-396391"/>
            <a:ext cx="11736887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r>
              <a:rPr lang="en-US" altLang="en-US" sz="3600" dirty="0">
                <a:solidFill>
                  <a:srgbClr val="C00000"/>
                </a:solidFill>
                <a:latin typeface="Avenir Book" panose="02000503020000020003" pitchFamily="2" charset="0"/>
                <a:ea typeface="Roboto" panose="02000000000000000000" pitchFamily="2" charset="0"/>
              </a:rPr>
              <a:t>Collaborators &amp; Countries</a:t>
            </a:r>
            <a:endParaRPr lang="en-US" sz="3600" dirty="0">
              <a:solidFill>
                <a:srgbClr val="C00000"/>
              </a:solidFill>
              <a:latin typeface="Avenir Book" panose="02000503020000020003" pitchFamily="2" charset="0"/>
              <a:ea typeface="Roboto" panose="02000000000000000000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68DE7DC-0B3C-9C45-AECB-8E4BA03DA085}"/>
              </a:ext>
            </a:extLst>
          </p:cNvPr>
          <p:cNvSpPr txBox="1"/>
          <p:nvPr/>
        </p:nvSpPr>
        <p:spPr>
          <a:xfrm>
            <a:off x="3248712" y="2808233"/>
            <a:ext cx="57740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>
                <a:solidFill>
                  <a:srgbClr val="C00000"/>
                </a:solidFill>
                <a:latin typeface="Avenir Book" panose="02000503020000020003" pitchFamily="2" charset="0"/>
              </a:rPr>
              <a:t>Senegal</a:t>
            </a:r>
            <a:r>
              <a:rPr lang="en-US" sz="800">
                <a:solidFill>
                  <a:srgbClr val="C00000"/>
                </a:solidFill>
              </a:rPr>
              <a:t>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2A68884-503B-984A-B5DD-93227D2DA99B}"/>
              </a:ext>
            </a:extLst>
          </p:cNvPr>
          <p:cNvSpPr txBox="1"/>
          <p:nvPr/>
        </p:nvSpPr>
        <p:spPr>
          <a:xfrm>
            <a:off x="5273633" y="5465932"/>
            <a:ext cx="59182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>
                <a:latin typeface="Avenir Book" panose="02000503020000020003" pitchFamily="2" charset="0"/>
              </a:rPr>
              <a:t>Namibia</a:t>
            </a:r>
            <a:r>
              <a:rPr lang="en-US" sz="800"/>
              <a:t>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8B78DAC-CB71-9B4E-BB54-989103AE959B}"/>
              </a:ext>
            </a:extLst>
          </p:cNvPr>
          <p:cNvSpPr txBox="1"/>
          <p:nvPr/>
        </p:nvSpPr>
        <p:spPr>
          <a:xfrm>
            <a:off x="4243727" y="3037888"/>
            <a:ext cx="73770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>
                <a:latin typeface="Avenir Book" panose="02000503020000020003" pitchFamily="2" charset="0"/>
              </a:rPr>
              <a:t>Burkina</a:t>
            </a:r>
            <a:r>
              <a:rPr lang="en-US" sz="800"/>
              <a:t> Faso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9AF3A0C-5656-B948-AE85-8946C76191EA}"/>
              </a:ext>
            </a:extLst>
          </p:cNvPr>
          <p:cNvSpPr txBox="1"/>
          <p:nvPr/>
        </p:nvSpPr>
        <p:spPr>
          <a:xfrm>
            <a:off x="6089004" y="5828768"/>
            <a:ext cx="57259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>
                <a:solidFill>
                  <a:srgbClr val="C00000"/>
                </a:solidFill>
                <a:latin typeface="Avenir Book" panose="02000503020000020003" pitchFamily="2" charset="0"/>
              </a:rPr>
              <a:t>Lesotho</a:t>
            </a:r>
            <a:r>
              <a:rPr lang="en-US" sz="800"/>
              <a:t>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D0EF01F-46D9-D447-BC25-FA196784C7F1}"/>
              </a:ext>
            </a:extLst>
          </p:cNvPr>
          <p:cNvSpPr txBox="1"/>
          <p:nvPr/>
        </p:nvSpPr>
        <p:spPr>
          <a:xfrm>
            <a:off x="6242087" y="2830251"/>
            <a:ext cx="49564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>
                <a:latin typeface="Avenir Book" panose="02000503020000020003" pitchFamily="2" charset="0"/>
              </a:rPr>
              <a:t>Sudan</a:t>
            </a:r>
            <a:r>
              <a:rPr lang="en-US" sz="800"/>
              <a:t>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EC7E23C-B331-4047-94E2-ED729F1C8564}"/>
              </a:ext>
            </a:extLst>
          </p:cNvPr>
          <p:cNvSpPr txBox="1"/>
          <p:nvPr/>
        </p:nvSpPr>
        <p:spPr>
          <a:xfrm>
            <a:off x="6723255" y="3884039"/>
            <a:ext cx="48923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>
                <a:latin typeface="Avenir Book" panose="02000503020000020003" pitchFamily="2" charset="0"/>
              </a:rPr>
              <a:t>Kenya</a:t>
            </a:r>
            <a:r>
              <a:rPr lang="en-US" sz="800"/>
              <a:t>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C0538E6-C648-8948-8522-F207B03646A3}"/>
              </a:ext>
            </a:extLst>
          </p:cNvPr>
          <p:cNvSpPr txBox="1"/>
          <p:nvPr/>
        </p:nvSpPr>
        <p:spPr>
          <a:xfrm>
            <a:off x="6826574" y="4956435"/>
            <a:ext cx="80823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>
                <a:latin typeface="Avenir Book" panose="02000503020000020003" pitchFamily="2" charset="0"/>
              </a:rPr>
              <a:t>Mozambique</a:t>
            </a:r>
            <a:r>
              <a:rPr lang="en-US" sz="800"/>
              <a:t>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46002CC-C39E-4B4F-BA4B-0085E9DAA819}"/>
              </a:ext>
            </a:extLst>
          </p:cNvPr>
          <p:cNvSpPr txBox="1"/>
          <p:nvPr/>
        </p:nvSpPr>
        <p:spPr>
          <a:xfrm>
            <a:off x="6791689" y="3321278"/>
            <a:ext cx="60625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>
                <a:solidFill>
                  <a:srgbClr val="C00000"/>
                </a:solidFill>
                <a:latin typeface="Avenir Book" panose="02000503020000020003" pitchFamily="2" charset="0"/>
              </a:rPr>
              <a:t>Ethiopia</a:t>
            </a:r>
            <a:r>
              <a:rPr lang="en-US" sz="800">
                <a:solidFill>
                  <a:srgbClr val="C00000"/>
                </a:solidFill>
              </a:rPr>
              <a:t> 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9FB7BCE-51EE-5245-8CF0-129AAFB21E75}"/>
              </a:ext>
            </a:extLst>
          </p:cNvPr>
          <p:cNvSpPr txBox="1"/>
          <p:nvPr/>
        </p:nvSpPr>
        <p:spPr>
          <a:xfrm>
            <a:off x="5064786" y="4035823"/>
            <a:ext cx="52129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>
                <a:latin typeface="Avenir Book" panose="02000503020000020003" pitchFamily="2" charset="0"/>
              </a:rPr>
              <a:t>Gabon</a:t>
            </a:r>
            <a:r>
              <a:rPr lang="en-US" sz="800"/>
              <a:t> 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A2E20AE3-A22C-754E-9C85-430486E68F77}"/>
              </a:ext>
            </a:extLst>
          </p:cNvPr>
          <p:cNvCxnSpPr>
            <a:cxnSpLocks/>
          </p:cNvCxnSpPr>
          <p:nvPr/>
        </p:nvCxnSpPr>
        <p:spPr>
          <a:xfrm>
            <a:off x="3131720" y="2088493"/>
            <a:ext cx="542356" cy="748298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9B5B75B6-0561-D843-8140-AC769BC96306}"/>
              </a:ext>
            </a:extLst>
          </p:cNvPr>
          <p:cNvCxnSpPr>
            <a:cxnSpLocks/>
          </p:cNvCxnSpPr>
          <p:nvPr/>
        </p:nvCxnSpPr>
        <p:spPr>
          <a:xfrm flipH="1" flipV="1">
            <a:off x="6496380" y="6078421"/>
            <a:ext cx="710266" cy="76531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FE92CF7D-DB61-7B42-8D60-8EC695B81E14}"/>
              </a:ext>
            </a:extLst>
          </p:cNvPr>
          <p:cNvCxnSpPr>
            <a:cxnSpLocks/>
          </p:cNvCxnSpPr>
          <p:nvPr/>
        </p:nvCxnSpPr>
        <p:spPr>
          <a:xfrm flipH="1">
            <a:off x="7301753" y="2512247"/>
            <a:ext cx="854105" cy="649088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B60F815E-1573-B149-A8DC-021747AFF889}"/>
              </a:ext>
            </a:extLst>
          </p:cNvPr>
          <p:cNvSpPr txBox="1"/>
          <p:nvPr/>
        </p:nvSpPr>
        <p:spPr>
          <a:xfrm>
            <a:off x="2641582" y="5788141"/>
            <a:ext cx="194001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pic>
        <p:nvPicPr>
          <p:cNvPr id="23" name="Picture 2" descr="Diagnostic showcase: technologies ...">
            <a:hlinkClick r:id="rId5"/>
            <a:extLst>
              <a:ext uri="{FF2B5EF4-FFF2-40B4-BE49-F238E27FC236}">
                <a16:creationId xmlns:a16="http://schemas.microsoft.com/office/drawing/2014/main" id="{18F79571-404C-A64B-8869-D03AEB88EA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480" y="1100189"/>
            <a:ext cx="1940012" cy="1290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3" name="Picture 1">
            <a:extLst>
              <a:ext uri="{FF2B5EF4-FFF2-40B4-BE49-F238E27FC236}">
                <a16:creationId xmlns:a16="http://schemas.microsoft.com/office/drawing/2014/main" id="{073CAB51-7F5F-CC4E-BA7D-68731C6ED6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09409" y="5632180"/>
            <a:ext cx="1997591" cy="1118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59A8438-10EE-024F-832E-A3BF8DE2C90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70969" y="4848185"/>
            <a:ext cx="808547" cy="1437416"/>
          </a:xfrm>
          <a:prstGeom prst="rect">
            <a:avLst/>
          </a:prstGeom>
        </p:spPr>
      </p:pic>
      <p:pic>
        <p:nvPicPr>
          <p:cNvPr id="3077" name="Picture 5" descr="Liselo Labs">
            <a:hlinkClick r:id="rId9"/>
            <a:extLst>
              <a:ext uri="{FF2B5EF4-FFF2-40B4-BE49-F238E27FC236}">
                <a16:creationId xmlns:a16="http://schemas.microsoft.com/office/drawing/2014/main" id="{4DC31A96-F0D1-B347-948F-491127075C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81685" y="6383129"/>
            <a:ext cx="863458" cy="433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>
            <a:extLst>
              <a:ext uri="{FF2B5EF4-FFF2-40B4-BE49-F238E27FC236}">
                <a16:creationId xmlns:a16="http://schemas.microsoft.com/office/drawing/2014/main" id="{46B00D1D-977C-D54C-87C9-DABC2B876A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01753" y="990507"/>
            <a:ext cx="2137221" cy="1073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8DB453E-B443-8240-87B3-DA793EED3730}"/>
              </a:ext>
            </a:extLst>
          </p:cNvPr>
          <p:cNvSpPr txBox="1"/>
          <p:nvPr/>
        </p:nvSpPr>
        <p:spPr>
          <a:xfrm>
            <a:off x="7450901" y="1957694"/>
            <a:ext cx="22317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i="1">
                <a:latin typeface="Avenir Book" panose="02000503020000020003" pitchFamily="2" charset="0"/>
              </a:rPr>
              <a:t>CDT</a:t>
            </a:r>
            <a:r>
              <a:rPr lang="en-GB" sz="1200">
                <a:latin typeface="Avenir Book" panose="02000503020000020003" pitchFamily="2" charset="0"/>
              </a:rPr>
              <a:t>-</a:t>
            </a:r>
            <a:r>
              <a:rPr lang="en-GB" sz="1200" i="1">
                <a:latin typeface="Avenir Book" panose="02000503020000020003" pitchFamily="2" charset="0"/>
              </a:rPr>
              <a:t>Africa</a:t>
            </a:r>
            <a:r>
              <a:rPr lang="en-GB" sz="1200">
                <a:latin typeface="Avenir Book" panose="02000503020000020003" pitchFamily="2" charset="0"/>
              </a:rPr>
              <a:t> </a:t>
            </a:r>
          </a:p>
          <a:p>
            <a:r>
              <a:rPr lang="en-GB" sz="1200">
                <a:latin typeface="Avenir Book" panose="02000503020000020003" pitchFamily="2" charset="0"/>
              </a:rPr>
              <a:t>University of Addis Ababa, </a:t>
            </a:r>
          </a:p>
          <a:p>
            <a:r>
              <a:rPr lang="en-GB" sz="1200">
                <a:latin typeface="Avenir Book" panose="02000503020000020003" pitchFamily="2" charset="0"/>
              </a:rPr>
              <a:t>Ethiopia </a:t>
            </a:r>
            <a:endParaRPr lang="en-US" sz="1200">
              <a:latin typeface="Avenir Book" panose="02000503020000020003" pitchFamily="2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190E8CE-8597-D548-9676-BDDD83877FF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053622" y="2726903"/>
            <a:ext cx="2451644" cy="1349642"/>
          </a:xfrm>
          <a:prstGeom prst="rect">
            <a:avLst/>
          </a:prstGeom>
        </p:spPr>
      </p:pic>
      <p:pic>
        <p:nvPicPr>
          <p:cNvPr id="3080" name="Picture 8" descr="Climate Data Tool (CDT ...">
            <a:hlinkClick r:id="rId13"/>
            <a:extLst>
              <a:ext uri="{FF2B5EF4-FFF2-40B4-BE49-F238E27FC236}">
                <a16:creationId xmlns:a16="http://schemas.microsoft.com/office/drawing/2014/main" id="{717DF7BA-C720-474F-9700-AB0DF8ACEE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94624" y="1824659"/>
            <a:ext cx="1427632" cy="1133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Institut Pasteur de Dakar">
            <a:hlinkClick r:id="rId15"/>
            <a:extLst>
              <a:ext uri="{FF2B5EF4-FFF2-40B4-BE49-F238E27FC236}">
                <a16:creationId xmlns:a16="http://schemas.microsoft.com/office/drawing/2014/main" id="{289E1258-EA8B-5E4B-81A5-8C94A9C82A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02766" y="3708906"/>
            <a:ext cx="957450" cy="957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Coronavirus: l'Institut Pasteur de ...">
            <a:hlinkClick r:id="rId17"/>
            <a:extLst>
              <a:ext uri="{FF2B5EF4-FFF2-40B4-BE49-F238E27FC236}">
                <a16:creationId xmlns:a16="http://schemas.microsoft.com/office/drawing/2014/main" id="{75438C67-51BE-3D45-9204-19D89DC47A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041" y="3728046"/>
            <a:ext cx="1667054" cy="1248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7" name="Picture 15">
            <a:extLst>
              <a:ext uri="{FF2B5EF4-FFF2-40B4-BE49-F238E27FC236}">
                <a16:creationId xmlns:a16="http://schemas.microsoft.com/office/drawing/2014/main" id="{0A948092-81A8-D549-ACF4-23AC6F1CA0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14403" y="5838313"/>
            <a:ext cx="2260618" cy="866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0151AE0-D5F7-AB48-8504-600A45853366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079567" y="5385492"/>
            <a:ext cx="1657320" cy="39348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6619547-B8C5-FF45-9622-F2A39DA66BCF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8081" y="2278798"/>
            <a:ext cx="2970958" cy="1449248"/>
          </a:xfrm>
          <a:prstGeom prst="rect">
            <a:avLst/>
          </a:prstGeom>
        </p:spPr>
      </p:pic>
      <p:pic>
        <p:nvPicPr>
          <p:cNvPr id="36" name="Picture 15" descr="National University of Lesotho">
            <a:hlinkClick r:id="rId22"/>
            <a:extLst>
              <a:ext uri="{FF2B5EF4-FFF2-40B4-BE49-F238E27FC236}">
                <a16:creationId xmlns:a16="http://schemas.microsoft.com/office/drawing/2014/main" id="{CD8DD6F7-BB73-2B42-817A-941D8E40DA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85241" y="5174847"/>
            <a:ext cx="1543051" cy="1543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6EBBC07-463F-E546-95CF-7E6156D0CBB7}"/>
              </a:ext>
            </a:extLst>
          </p:cNvPr>
          <p:cNvSpPr txBox="1"/>
          <p:nvPr/>
        </p:nvSpPr>
        <p:spPr>
          <a:xfrm>
            <a:off x="6551370" y="6246282"/>
            <a:ext cx="22445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>
                <a:latin typeface="Avenir Book" panose="02000503020000020003" pitchFamily="2" charset="0"/>
              </a:rPr>
              <a:t>Liselo Labs &amp; </a:t>
            </a:r>
          </a:p>
          <a:p>
            <a:r>
              <a:rPr lang="en-GB" sz="1200">
                <a:latin typeface="Avenir Book" panose="02000503020000020003" pitchFamily="2" charset="0"/>
              </a:rPr>
              <a:t>National University of Lesotho</a:t>
            </a:r>
          </a:p>
          <a:p>
            <a:r>
              <a:rPr lang="en-GB" sz="1200">
                <a:latin typeface="Avenir Book" panose="02000503020000020003" pitchFamily="2" charset="0"/>
              </a:rPr>
              <a:t>Lesotho</a:t>
            </a:r>
            <a:endParaRPr lang="en-US" sz="1200">
              <a:latin typeface="Avenir Book" panose="0200050302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06107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1310CA5-D8C3-FD20-4D10-A2DA413040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Micro economics: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05E0B83-819A-4E58-7197-62DB888F75D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sz="2800" b="1" dirty="0">
                <a:solidFill>
                  <a:srgbClr val="C00000"/>
                </a:solidFill>
              </a:rPr>
              <a:t>Individual level </a:t>
            </a:r>
          </a:p>
        </p:txBody>
      </p:sp>
    </p:spTree>
    <p:extLst>
      <p:ext uri="{BB962C8B-B14F-4D97-AF65-F5344CB8AC3E}">
        <p14:creationId xmlns:p14="http://schemas.microsoft.com/office/powerpoint/2010/main" val="39338983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E9626C-5370-9A69-3367-36D771BA08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GB" sz="3600" dirty="0">
                <a:solidFill>
                  <a:srgbClr val="C00000"/>
                </a:solidFill>
                <a:latin typeface="Avenir Book" panose="02000503020000020003" pitchFamily="2" charset="0"/>
              </a:rPr>
              <a:t>(1) DCEs: Understanding individual preferences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59FFAE-C9BB-D095-1A87-71EB701CFB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5"/>
            <a:ext cx="10766366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fontAlgn="base"/>
            <a:r>
              <a:rPr lang="en-US" sz="2000" b="1" i="1" dirty="0">
                <a:solidFill>
                  <a:srgbClr val="C00000"/>
                </a:solidFill>
                <a:effectLst/>
                <a:latin typeface="Avenir Book" panose="02000503020000020003" pitchFamily="2" charset="0"/>
              </a:rPr>
              <a:t>What is a DCE?</a:t>
            </a:r>
            <a:r>
              <a:rPr lang="en-US" sz="2000" b="1" dirty="0">
                <a:effectLst/>
                <a:latin typeface="Avenir Book" panose="02000503020000020003" pitchFamily="2" charset="0"/>
              </a:rPr>
              <a:t> </a:t>
            </a:r>
            <a:r>
              <a:rPr lang="en-US" sz="2000" b="0" u="sng" dirty="0">
                <a:effectLst/>
                <a:latin typeface="Avenir Book" panose="02000503020000020003" pitchFamily="2" charset="0"/>
              </a:rPr>
              <a:t>A </a:t>
            </a:r>
            <a:r>
              <a:rPr lang="en-US" sz="2000" u="sng" dirty="0">
                <a:latin typeface="Avenir Book" panose="02000503020000020003" pitchFamily="2" charset="0"/>
              </a:rPr>
              <a:t>discrete choice experiment </a:t>
            </a:r>
            <a:r>
              <a:rPr lang="en-US" sz="2000" dirty="0">
                <a:latin typeface="Avenir Book" panose="02000503020000020003" pitchFamily="2" charset="0"/>
              </a:rPr>
              <a:t>is a </a:t>
            </a:r>
            <a:r>
              <a:rPr lang="en-US" sz="2000" b="1" dirty="0">
                <a:latin typeface="Avenir Book" panose="02000503020000020003" pitchFamily="2" charset="0"/>
              </a:rPr>
              <a:t>survey composed of choice sets</a:t>
            </a:r>
            <a:r>
              <a:rPr lang="en-US" sz="2000" dirty="0">
                <a:latin typeface="Avenir Book" panose="02000503020000020003" pitchFamily="2" charset="0"/>
              </a:rPr>
              <a:t>. Choice sets are a series of </a:t>
            </a:r>
            <a:r>
              <a:rPr lang="en-US" sz="2000" b="1" dirty="0">
                <a:latin typeface="Avenir Book" panose="02000503020000020003" pitchFamily="2" charset="0"/>
              </a:rPr>
              <a:t>questions where the respondent must choose between two or more alternatives</a:t>
            </a:r>
            <a:r>
              <a:rPr lang="en-US" sz="2000" i="1" dirty="0">
                <a:latin typeface="Avenir Book" panose="02000503020000020003" pitchFamily="2" charset="0"/>
              </a:rPr>
              <a:t> (participants repeatedly choose between tests with varying features)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7DDC7FB-B8C5-B4C6-7CD4-2A0C222CCC86}"/>
              </a:ext>
            </a:extLst>
          </p:cNvPr>
          <p:cNvSpPr txBox="1"/>
          <p:nvPr/>
        </p:nvSpPr>
        <p:spPr>
          <a:xfrm>
            <a:off x="587432" y="3737478"/>
            <a:ext cx="141504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latin typeface="Avenir Book" panose="02000503020000020003" pitchFamily="2" charset="0"/>
              </a:rPr>
              <a:t>Alternatives are defined by their characteristics (</a:t>
            </a:r>
            <a:r>
              <a:rPr lang="en-GB" sz="1400" b="1" dirty="0">
                <a:latin typeface="Avenir Book" panose="02000503020000020003" pitchFamily="2" charset="0"/>
              </a:rPr>
              <a:t>attributes</a:t>
            </a:r>
            <a:r>
              <a:rPr lang="en-GB" sz="1400" dirty="0">
                <a:latin typeface="Avenir Book" panose="02000503020000020003" pitchFamily="2" charset="0"/>
              </a:rPr>
              <a:t>)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3D105BFF-1FCA-D1AC-52F4-00A859E08B14}"/>
              </a:ext>
            </a:extLst>
          </p:cNvPr>
          <p:cNvCxnSpPr>
            <a:cxnSpLocks/>
            <a:stCxn id="6" idx="2"/>
          </p:cNvCxnSpPr>
          <p:nvPr/>
        </p:nvCxnSpPr>
        <p:spPr>
          <a:xfrm>
            <a:off x="1294956" y="4907029"/>
            <a:ext cx="833102" cy="11385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B41EA167-1A78-C632-4727-87CB6F72DC62}"/>
              </a:ext>
            </a:extLst>
          </p:cNvPr>
          <p:cNvSpPr txBox="1"/>
          <p:nvPr/>
        </p:nvSpPr>
        <p:spPr>
          <a:xfrm>
            <a:off x="10314709" y="4379182"/>
            <a:ext cx="1415048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latin typeface="Avenir Book" panose="02000503020000020003" pitchFamily="2" charset="0"/>
              </a:rPr>
              <a:t>Individuals’ choices depend on the evaluations they make of those characteristics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C1CD457-88CC-20F4-EEDA-EE828AF053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3249" y="3194250"/>
            <a:ext cx="7419496" cy="2668992"/>
          </a:xfrm>
          <a:prstGeom prst="rect">
            <a:avLst/>
          </a:prstGeom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033D8318-42BC-4FFD-48A0-3C05C2953DEC}"/>
              </a:ext>
            </a:extLst>
          </p:cNvPr>
          <p:cNvCxnSpPr>
            <a:cxnSpLocks/>
            <a:stCxn id="11" idx="1"/>
          </p:cNvCxnSpPr>
          <p:nvPr/>
        </p:nvCxnSpPr>
        <p:spPr>
          <a:xfrm flipH="1">
            <a:off x="9797936" y="5179401"/>
            <a:ext cx="516773" cy="42337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6B319096-BFD6-4EB2-4761-6FEFA3EBADFE}"/>
              </a:ext>
            </a:extLst>
          </p:cNvPr>
          <p:cNvSpPr txBox="1"/>
          <p:nvPr/>
        </p:nvSpPr>
        <p:spPr>
          <a:xfrm>
            <a:off x="9377644" y="6368583"/>
            <a:ext cx="27927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venir Book" panose="02000503020000020003" pitchFamily="2" charset="0"/>
              </a:rPr>
              <a:t>Courtesy of Dr Bryony Simmons </a:t>
            </a:r>
          </a:p>
        </p:txBody>
      </p:sp>
      <p:pic>
        <p:nvPicPr>
          <p:cNvPr id="5" name="Picture 4" descr="A logo with a person in the middle&#10;&#10;Description automatically generated">
            <a:extLst>
              <a:ext uri="{FF2B5EF4-FFF2-40B4-BE49-F238E27FC236}">
                <a16:creationId xmlns:a16="http://schemas.microsoft.com/office/drawing/2014/main" id="{1C4E0961-08EE-A109-C2DC-615D5E1A12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97936" y="0"/>
            <a:ext cx="2260600" cy="67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1685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E9626C-5370-9A69-3367-36D771BA08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2186" y="166729"/>
            <a:ext cx="10515600" cy="1325563"/>
          </a:xfrm>
        </p:spPr>
        <p:txBody>
          <a:bodyPr>
            <a:normAutofit/>
          </a:bodyPr>
          <a:lstStyle/>
          <a:p>
            <a:r>
              <a:rPr lang="en-GB" sz="3600" dirty="0">
                <a:solidFill>
                  <a:srgbClr val="C00000"/>
                </a:solidFill>
                <a:latin typeface="Avenir Book" panose="02000503020000020003" pitchFamily="2" charset="0"/>
              </a:rPr>
              <a:t>DCE Study Design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59FFAE-C9BB-D095-1A87-71EB701CFB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0331" y="1216575"/>
            <a:ext cx="10259310" cy="1432685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fontAlgn="base">
              <a:buNone/>
            </a:pPr>
            <a:r>
              <a:rPr lang="en-US" sz="2000" i="1" dirty="0">
                <a:solidFill>
                  <a:srgbClr val="C00000"/>
                </a:solidFill>
                <a:latin typeface="Avenir Book" panose="02000503020000020003" pitchFamily="2" charset="0"/>
              </a:rPr>
              <a:t>Objective: </a:t>
            </a:r>
            <a:r>
              <a:rPr lang="en-US" sz="2000" dirty="0">
                <a:latin typeface="Avenir Book" panose="02000503020000020003" pitchFamily="2" charset="0"/>
              </a:rPr>
              <a:t>Quantify </a:t>
            </a:r>
            <a:r>
              <a:rPr lang="en-US" sz="2000" b="1" dirty="0">
                <a:latin typeface="Avenir Book" panose="02000503020000020003" pitchFamily="2" charset="0"/>
              </a:rPr>
              <a:t>healthcare provider </a:t>
            </a:r>
            <a:r>
              <a:rPr lang="en-US" sz="2000" dirty="0">
                <a:latin typeface="Avenir Book" panose="02000503020000020003" pitchFamily="2" charset="0"/>
              </a:rPr>
              <a:t>and </a:t>
            </a:r>
            <a:r>
              <a:rPr lang="en-US" sz="2000" b="1" dirty="0">
                <a:latin typeface="Avenir Book" panose="02000503020000020003" pitchFamily="2" charset="0"/>
              </a:rPr>
              <a:t>caregiver</a:t>
            </a:r>
            <a:r>
              <a:rPr lang="en-US" sz="2000" dirty="0">
                <a:latin typeface="Avenir Book" panose="02000503020000020003" pitchFamily="2" charset="0"/>
              </a:rPr>
              <a:t> preferences for test attributes to inform development and adoption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10BDF9C-868C-B47C-BD6D-BF04FDBE87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3292" y="1613688"/>
            <a:ext cx="7741713" cy="5077583"/>
          </a:xfrm>
          <a:prstGeom prst="rect">
            <a:avLst/>
          </a:prstGeom>
        </p:spPr>
      </p:pic>
      <p:pic>
        <p:nvPicPr>
          <p:cNvPr id="10" name="Picture 9" descr="A group of people in a classroom&#10;&#10;Description automatically generated">
            <a:extLst>
              <a:ext uri="{FF2B5EF4-FFF2-40B4-BE49-F238E27FC236}">
                <a16:creationId xmlns:a16="http://schemas.microsoft.com/office/drawing/2014/main" id="{AC237679-98AB-E064-289C-99F4E9A8E1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6995" y="4651049"/>
            <a:ext cx="3060332" cy="2040222"/>
          </a:xfrm>
          <a:prstGeom prst="rect">
            <a:avLst/>
          </a:prstGeom>
        </p:spPr>
      </p:pic>
      <p:pic>
        <p:nvPicPr>
          <p:cNvPr id="13" name="Picture 12" descr="A group of people wearing blue plastic&#10;&#10;Description automatically generated">
            <a:extLst>
              <a:ext uri="{FF2B5EF4-FFF2-40B4-BE49-F238E27FC236}">
                <a16:creationId xmlns:a16="http://schemas.microsoft.com/office/drawing/2014/main" id="{899815F1-02A5-0A23-F00E-4B7CA16CAE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6645" y="2408889"/>
            <a:ext cx="3060333" cy="204022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54B1ED3-0B96-4464-DAD4-FCDEF937D7A9}"/>
              </a:ext>
            </a:extLst>
          </p:cNvPr>
          <p:cNvSpPr txBox="1"/>
          <p:nvPr/>
        </p:nvSpPr>
        <p:spPr>
          <a:xfrm>
            <a:off x="634381" y="4449111"/>
            <a:ext cx="296587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latin typeface="Avenir Book" panose="02000503020000020003" pitchFamily="2" charset="0"/>
              </a:rPr>
              <a:t>Harar Health Research Unit, Ethiopia, June 2025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2E54D02-4EF7-D1B0-4EDA-C853E92154C5}"/>
              </a:ext>
            </a:extLst>
          </p:cNvPr>
          <p:cNvSpPr txBox="1"/>
          <p:nvPr/>
        </p:nvSpPr>
        <p:spPr>
          <a:xfrm>
            <a:off x="9070633" y="6550223"/>
            <a:ext cx="31213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venir Book" panose="02000503020000020003" pitchFamily="2" charset="0"/>
              </a:rPr>
              <a:t>Research led by Dr Bryony Simmons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F48BD37-2F50-E8B3-9E02-4C6C16BD8FE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-893" t="30323" r="893" b="32536"/>
          <a:stretch/>
        </p:blipFill>
        <p:spPr>
          <a:xfrm>
            <a:off x="7595154" y="37700"/>
            <a:ext cx="2202782" cy="109086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CA11160F-FEE0-85C7-CADA-753372E20D55}"/>
              </a:ext>
            </a:extLst>
          </p:cNvPr>
          <p:cNvSpPr txBox="1"/>
          <p:nvPr/>
        </p:nvSpPr>
        <p:spPr>
          <a:xfrm>
            <a:off x="11194750" y="1169960"/>
            <a:ext cx="104708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latin typeface="Avenir Book" panose="02000503020000020003" pitchFamily="2" charset="0"/>
              </a:rPr>
              <a:t>CISM, Maputo </a:t>
            </a:r>
          </a:p>
          <a:p>
            <a:r>
              <a:rPr lang="en-US" sz="1000" dirty="0">
                <a:latin typeface="Avenir Book" panose="02000503020000020003" pitchFamily="2" charset="0"/>
              </a:rPr>
              <a:t>Mozambique,</a:t>
            </a:r>
          </a:p>
          <a:p>
            <a:r>
              <a:rPr lang="en-US" sz="1000" dirty="0">
                <a:latin typeface="Avenir Book" panose="02000503020000020003" pitchFamily="2" charset="0"/>
              </a:rPr>
              <a:t> June 2025</a:t>
            </a:r>
          </a:p>
        </p:txBody>
      </p:sp>
      <p:pic>
        <p:nvPicPr>
          <p:cNvPr id="4" name="Picture 3" descr="A logo with a person in the middle&#10;&#10;Description automatically generated">
            <a:extLst>
              <a:ext uri="{FF2B5EF4-FFF2-40B4-BE49-F238E27FC236}">
                <a16:creationId xmlns:a16="http://schemas.microsoft.com/office/drawing/2014/main" id="{1387B3D9-2E34-3290-E529-302051AA92C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97936" y="0"/>
            <a:ext cx="2260600" cy="67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3166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B287E3D-0987-244B-4330-40013D01EF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solidFill>
                  <a:srgbClr val="C00000"/>
                </a:solidFill>
                <a:latin typeface="Avenir Book" panose="02000503020000020003" pitchFamily="2" charset="0"/>
              </a:rPr>
              <a:t>(2) Willingness to Pay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5021BD9-951F-DA0E-F488-BFB6042D52EB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>
                <a:latin typeface="Avenir Book" panose="02000503020000020003" pitchFamily="2" charset="0"/>
              </a:rPr>
              <a:t>To understand what value DIAGMAL study participants and communities attach to the new product: </a:t>
            </a:r>
          </a:p>
          <a:p>
            <a:pPr lvl="1"/>
            <a:r>
              <a:rPr lang="en-US" dirty="0">
                <a:latin typeface="Avenir Book" panose="02000503020000020003" pitchFamily="2" charset="0"/>
              </a:rPr>
              <a:t>within and across country analysis</a:t>
            </a:r>
          </a:p>
          <a:p>
            <a:endParaRPr lang="en-US" dirty="0">
              <a:latin typeface="Avenir Book" panose="02000503020000020003" pitchFamily="2" charset="0"/>
            </a:endParaRPr>
          </a:p>
          <a:p>
            <a:r>
              <a:rPr lang="en-US" dirty="0">
                <a:latin typeface="Avenir Book" panose="02000503020000020003" pitchFamily="2" charset="0"/>
              </a:rPr>
              <a:t>To estimate the expected demand (stated preferences) for the new tool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 descr="A red circle with spirals and spirals&#10;&#10;Description automatically generated">
            <a:extLst>
              <a:ext uri="{FF2B5EF4-FFF2-40B4-BE49-F238E27FC236}">
                <a16:creationId xmlns:a16="http://schemas.microsoft.com/office/drawing/2014/main" id="{B84A246A-FF99-58E2-0445-085D662BEB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34800" y="49493"/>
            <a:ext cx="406400" cy="812800"/>
          </a:xfrm>
          <a:prstGeom prst="rect">
            <a:avLst/>
          </a:prstGeom>
        </p:spPr>
      </p:pic>
      <p:pic>
        <p:nvPicPr>
          <p:cNvPr id="9" name="Picture 2" descr="Fig. 1">
            <a:extLst>
              <a:ext uri="{FF2B5EF4-FFF2-40B4-BE49-F238E27FC236}">
                <a16:creationId xmlns:a16="http://schemas.microsoft.com/office/drawing/2014/main" id="{524BC3C2-D28A-1C7A-4521-DF6B9AAA8E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8888" y="1650311"/>
            <a:ext cx="5488528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C86627C-15EE-7D92-F467-0EEC35E45D47}"/>
              </a:ext>
            </a:extLst>
          </p:cNvPr>
          <p:cNvSpPr txBox="1"/>
          <p:nvPr/>
        </p:nvSpPr>
        <p:spPr>
          <a:xfrm>
            <a:off x="4320989" y="6346841"/>
            <a:ext cx="78710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0" i="0" u="none" strike="noStrike" dirty="0">
                <a:solidFill>
                  <a:srgbClr val="333333"/>
                </a:solidFill>
                <a:effectLst/>
                <a:latin typeface="Avenir Book" panose="02000503020000020003" pitchFamily="2" charset="0"/>
              </a:rPr>
              <a:t>van Dijk, N.J., </a:t>
            </a:r>
            <a:r>
              <a:rPr lang="en-GB" sz="1200" b="0" i="1" u="none" strike="noStrike" dirty="0">
                <a:solidFill>
                  <a:srgbClr val="333333"/>
                </a:solidFill>
                <a:effectLst/>
                <a:latin typeface="Avenir Book" panose="02000503020000020003" pitchFamily="2" charset="0"/>
              </a:rPr>
              <a:t>et al.</a:t>
            </a:r>
            <a:r>
              <a:rPr lang="en-GB" sz="1200" b="0" i="0" u="none" strike="noStrike" dirty="0">
                <a:solidFill>
                  <a:srgbClr val="333333"/>
                </a:solidFill>
                <a:effectLst/>
                <a:latin typeface="Avenir Book" panose="02000503020000020003" pitchFamily="2" charset="0"/>
              </a:rPr>
              <a:t> Laboratory evaluation of the miniature direct-on-blood  PCR nucleic acid lateral flow immunoassay (mini-</a:t>
            </a:r>
            <a:r>
              <a:rPr lang="en-GB" sz="1200" b="0" i="0" u="none" strike="noStrike" dirty="0" err="1">
                <a:solidFill>
                  <a:srgbClr val="333333"/>
                </a:solidFill>
                <a:effectLst/>
                <a:latin typeface="Avenir Book" panose="02000503020000020003" pitchFamily="2" charset="0"/>
              </a:rPr>
              <a:t>dbPCR</a:t>
            </a:r>
            <a:r>
              <a:rPr lang="en-GB" sz="1200" b="0" i="0" u="none" strike="noStrike" dirty="0">
                <a:solidFill>
                  <a:srgbClr val="333333"/>
                </a:solidFill>
                <a:effectLst/>
                <a:latin typeface="Avenir Book" panose="02000503020000020003" pitchFamily="2" charset="0"/>
              </a:rPr>
              <a:t>-NALFIA), a simplified molecular diagnostic test for </a:t>
            </a:r>
            <a:r>
              <a:rPr lang="en-GB" sz="1200" b="0" i="1" u="none" strike="noStrike" dirty="0" err="1">
                <a:solidFill>
                  <a:srgbClr val="333333"/>
                </a:solidFill>
                <a:effectLst/>
                <a:latin typeface="Avenir Book" panose="02000503020000020003" pitchFamily="2" charset="0"/>
              </a:rPr>
              <a:t>Plasmodium</a:t>
            </a:r>
            <a:r>
              <a:rPr lang="en-GB" sz="1200" b="0" i="0" u="none" strike="noStrike" dirty="0" err="1">
                <a:solidFill>
                  <a:srgbClr val="333333"/>
                </a:solidFill>
                <a:effectLst/>
                <a:latin typeface="Avenir Book" panose="02000503020000020003" pitchFamily="2" charset="0"/>
              </a:rPr>
              <a:t>.</a:t>
            </a:r>
            <a:r>
              <a:rPr lang="en-GB" sz="1200" b="0" i="1" u="none" strike="noStrike" dirty="0" err="1">
                <a:solidFill>
                  <a:srgbClr val="333333"/>
                </a:solidFill>
                <a:effectLst/>
                <a:latin typeface="Avenir Book" panose="02000503020000020003" pitchFamily="2" charset="0"/>
              </a:rPr>
              <a:t>Malar</a:t>
            </a:r>
            <a:r>
              <a:rPr lang="en-GB" sz="1200" b="0" i="1" u="none" strike="noStrike" dirty="0">
                <a:solidFill>
                  <a:srgbClr val="333333"/>
                </a:solidFill>
                <a:effectLst/>
                <a:latin typeface="Avenir Book" panose="02000503020000020003" pitchFamily="2" charset="0"/>
              </a:rPr>
              <a:t> J</a:t>
            </a:r>
            <a:r>
              <a:rPr lang="en-GB" sz="1200" b="0" i="0" u="none" strike="noStrike" dirty="0">
                <a:solidFill>
                  <a:srgbClr val="333333"/>
                </a:solidFill>
                <a:effectLst/>
                <a:latin typeface="Avenir Book" panose="02000503020000020003" pitchFamily="2" charset="0"/>
              </a:rPr>
              <a:t> </a:t>
            </a:r>
            <a:r>
              <a:rPr lang="en-GB" sz="1200" b="1" i="0" u="none" strike="noStrike" dirty="0">
                <a:solidFill>
                  <a:srgbClr val="333333"/>
                </a:solidFill>
                <a:effectLst/>
                <a:latin typeface="Avenir Book" panose="02000503020000020003" pitchFamily="2" charset="0"/>
              </a:rPr>
              <a:t>22</a:t>
            </a:r>
            <a:r>
              <a:rPr lang="en-GB" sz="1200" b="0" i="0" u="none" strike="noStrike" dirty="0">
                <a:solidFill>
                  <a:srgbClr val="333333"/>
                </a:solidFill>
                <a:effectLst/>
                <a:latin typeface="Avenir Book" panose="02000503020000020003" pitchFamily="2" charset="0"/>
              </a:rPr>
              <a:t>, 98 (2023)</a:t>
            </a:r>
            <a:endParaRPr lang="en-US" sz="1200" dirty="0">
              <a:latin typeface="Avenir Book" panose="0200050302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3345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 descr="Gráfico&#10;&#10;Descripción generada automáticamente">
            <a:extLst>
              <a:ext uri="{FF2B5EF4-FFF2-40B4-BE49-F238E27FC236}">
                <a16:creationId xmlns:a16="http://schemas.microsoft.com/office/drawing/2014/main" id="{1DB9E206-C362-9380-258E-CFF21664406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6667" t="19913" r="27129" b="-216"/>
          <a:stretch/>
        </p:blipFill>
        <p:spPr>
          <a:xfrm>
            <a:off x="3155577" y="709951"/>
            <a:ext cx="8167900" cy="6066942"/>
          </a:xfr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693D476D-F47E-E272-B059-4DD0B1E947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3600" dirty="0">
                <a:solidFill>
                  <a:srgbClr val="C00000"/>
                </a:solidFill>
                <a:latin typeface="Avenir Book" panose="02000503020000020003" pitchFamily="2" charset="0"/>
                <a:ea typeface="Calibri Light"/>
                <a:cs typeface="Calibri Light"/>
              </a:rPr>
              <a:t>WTP </a:t>
            </a:r>
            <a:r>
              <a:rPr lang="es-ES" sz="3600" dirty="0" err="1">
                <a:solidFill>
                  <a:srgbClr val="C00000"/>
                </a:solidFill>
                <a:latin typeface="Avenir Book" panose="02000503020000020003" pitchFamily="2" charset="0"/>
                <a:ea typeface="Calibri Light"/>
                <a:cs typeface="Calibri Light"/>
              </a:rPr>
              <a:t>scheme</a:t>
            </a:r>
            <a:endParaRPr lang="es-ES" sz="3600" dirty="0">
              <a:solidFill>
                <a:srgbClr val="C00000"/>
              </a:solidFill>
              <a:latin typeface="Avenir Book" panose="02000503020000020003" pitchFamily="2" charset="0"/>
            </a:endParaRPr>
          </a:p>
        </p:txBody>
      </p:sp>
      <p:pic>
        <p:nvPicPr>
          <p:cNvPr id="3" name="Picture 2" descr="A red circle with spirals and spirals&#10;&#10;Description automatically generated">
            <a:extLst>
              <a:ext uri="{FF2B5EF4-FFF2-40B4-BE49-F238E27FC236}">
                <a16:creationId xmlns:a16="http://schemas.microsoft.com/office/drawing/2014/main" id="{68E7684B-87CD-31D9-7FA9-7839587189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45047" y="5855934"/>
            <a:ext cx="4064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53326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E6D32B7E55B8247B8A0BC42122DA623" ma:contentTypeVersion="18" ma:contentTypeDescription="Create a new document." ma:contentTypeScope="" ma:versionID="d1a9368afd235b623a8871521b90f033">
  <xsd:schema xmlns:xsd="http://www.w3.org/2001/XMLSchema" xmlns:xs="http://www.w3.org/2001/XMLSchema" xmlns:p="http://schemas.microsoft.com/office/2006/metadata/properties" xmlns:ns2="304fa169-6ac9-4522-8859-beaf7a8954ea" xmlns:ns3="b569f135-8b63-4f09-a20b-71d4d3aa3bf6" targetNamespace="http://schemas.microsoft.com/office/2006/metadata/properties" ma:root="true" ma:fieldsID="12b614ccfc3b465967eaa6ac1c606f63" ns2:_="" ns3:_="">
    <xsd:import namespace="304fa169-6ac9-4522-8859-beaf7a8954ea"/>
    <xsd:import namespace="b569f135-8b63-4f09-a20b-71d4d3aa3bf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04fa169-6ac9-4522-8859-beaf7a8954e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19" nillable="true" ma:taxonomy="true" ma:internalName="lcf76f155ced4ddcb4097134ff3c332f" ma:taxonomyFieldName="MediaServiceImageTags" ma:displayName="Image Tags" ma:readOnly="false" ma:fieldId="{5cf76f15-5ced-4ddc-b409-7134ff3c332f}" ma:taxonomyMulti="true" ma:sspId="2c64bf66-3ab6-4740-8ae4-bf44781f388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21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22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LengthInSeconds" ma:index="25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569f135-8b63-4f09-a20b-71d4d3aa3bf6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0" nillable="true" ma:displayName="Taxonomy Catch All Column" ma:hidden="true" ma:list="{aa322f43-6520-47d1-923e-c575ac25cb99}" ma:internalName="TaxCatchAll" ma:showField="CatchAllData" ma:web="b569f135-8b63-4f09-a20b-71d4d3aa3bf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304fa169-6ac9-4522-8859-beaf7a8954ea">
      <Terms xmlns="http://schemas.microsoft.com/office/infopath/2007/PartnerControls"/>
    </lcf76f155ced4ddcb4097134ff3c332f>
    <TaxCatchAll xmlns="b569f135-8b63-4f09-a20b-71d4d3aa3bf6" xsi:nil="true"/>
  </documentManagement>
</p:properties>
</file>

<file path=customXml/itemProps1.xml><?xml version="1.0" encoding="utf-8"?>
<ds:datastoreItem xmlns:ds="http://schemas.openxmlformats.org/officeDocument/2006/customXml" ds:itemID="{A756A098-EC5C-4BB7-8EF7-2C700408EAB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8FBE0CE-0929-4A9C-8A8D-FC008937FEBA}">
  <ds:schemaRefs>
    <ds:schemaRef ds:uri="304fa169-6ac9-4522-8859-beaf7a8954ea"/>
    <ds:schemaRef ds:uri="b569f135-8b63-4f09-a20b-71d4d3aa3bf6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2FC5BB90-94F9-42BF-8175-5F6D9D274E8D}">
  <ds:schemaRefs>
    <ds:schemaRef ds:uri="304fa169-6ac9-4522-8859-beaf7a8954ea"/>
    <ds:schemaRef ds:uri="b569f135-8b63-4f09-a20b-71d4d3aa3bf6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11191</TotalTime>
  <Words>1398</Words>
  <Application>Microsoft Macintosh PowerPoint</Application>
  <PresentationFormat>Widescreen</PresentationFormat>
  <Paragraphs>291</Paragraphs>
  <Slides>22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0" baseType="lpstr">
      <vt:lpstr>Aptos</vt:lpstr>
      <vt:lpstr>Arial</vt:lpstr>
      <vt:lpstr>Arial Nova Cond</vt:lpstr>
      <vt:lpstr>Avenir Book</vt:lpstr>
      <vt:lpstr>Avenir Light</vt:lpstr>
      <vt:lpstr>Calibri</vt:lpstr>
      <vt:lpstr>Roboto</vt:lpstr>
      <vt:lpstr>Office Theme</vt:lpstr>
      <vt:lpstr>The Economics of  Point of Care Tests</vt:lpstr>
      <vt:lpstr>      Why Point of Care Tests (POCTs)?</vt:lpstr>
      <vt:lpstr>PowerPoint Presentation</vt:lpstr>
      <vt:lpstr>PowerPoint Presentation</vt:lpstr>
      <vt:lpstr>Micro economics:</vt:lpstr>
      <vt:lpstr>(1) DCEs: Understanding individual preferences</vt:lpstr>
      <vt:lpstr>DCE Study Design</vt:lpstr>
      <vt:lpstr>(2) Willingness to Pay</vt:lpstr>
      <vt:lpstr>WTP scheme</vt:lpstr>
      <vt:lpstr>Burkina Faso: Willingness to Pay </vt:lpstr>
      <vt:lpstr>Burkina Faso preliminary results  </vt:lpstr>
      <vt:lpstr>Meso economics:</vt:lpstr>
      <vt:lpstr>PowerPoint Presentation</vt:lpstr>
      <vt:lpstr>(2) Health systems Analysis  </vt:lpstr>
      <vt:lpstr>Analytical Themes </vt:lpstr>
      <vt:lpstr>National-Level Insights</vt:lpstr>
      <vt:lpstr>Use, EDL, and Financing</vt:lpstr>
      <vt:lpstr>Human Resources &amp; Subnational Trends</vt:lpstr>
      <vt:lpstr>Macro economics:</vt:lpstr>
      <vt:lpstr>African Diagnostic Manufacturing Capabilities</vt:lpstr>
      <vt:lpstr>PowerPoint Presentation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EChiLiBRiST WP6</dc:title>
  <dc:creator>Conteh, Lesong</dc:creator>
  <cp:lastModifiedBy>Conteh,L</cp:lastModifiedBy>
  <cp:revision>9</cp:revision>
  <dcterms:created xsi:type="dcterms:W3CDTF">2023-02-07T22:12:39Z</dcterms:created>
  <dcterms:modified xsi:type="dcterms:W3CDTF">2025-07-01T11:47:44Z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0x010100CE6D32B7E55B8247B8A0BC42122DA623</vt:lpwstr>
  </property>
  <property fmtid="{D5CDD505-2E9C-101B-9397-08002B2CF9AE}" pid="3" name="MediaServiceImageTags">
    <vt:lpwstr/>
  </property>
</Properties>
</file>